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30"/>
  </p:notesMasterIdLst>
  <p:handoutMasterIdLst>
    <p:handoutMasterId r:id="rId31"/>
  </p:handoutMasterIdLst>
  <p:sldIdLst>
    <p:sldId id="449" r:id="rId3"/>
    <p:sldId id="524" r:id="rId4"/>
    <p:sldId id="519" r:id="rId5"/>
    <p:sldId id="527" r:id="rId6"/>
    <p:sldId id="511" r:id="rId7"/>
    <p:sldId id="528" r:id="rId8"/>
    <p:sldId id="504" r:id="rId9"/>
    <p:sldId id="529" r:id="rId10"/>
    <p:sldId id="539" r:id="rId11"/>
    <p:sldId id="507" r:id="rId12"/>
    <p:sldId id="509" r:id="rId13"/>
    <p:sldId id="536" r:id="rId14"/>
    <p:sldId id="532" r:id="rId15"/>
    <p:sldId id="522" r:id="rId16"/>
    <p:sldId id="517" r:id="rId17"/>
    <p:sldId id="530" r:id="rId18"/>
    <p:sldId id="512" r:id="rId19"/>
    <p:sldId id="513" r:id="rId20"/>
    <p:sldId id="514" r:id="rId21"/>
    <p:sldId id="515" r:id="rId22"/>
    <p:sldId id="534" r:id="rId23"/>
    <p:sldId id="535" r:id="rId24"/>
    <p:sldId id="516" r:id="rId25"/>
    <p:sldId id="537" r:id="rId26"/>
    <p:sldId id="538" r:id="rId27"/>
    <p:sldId id="520" r:id="rId28"/>
    <p:sldId id="521" r:id="rId29"/>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FFFF99"/>
    <a:srgbClr val="FFFF66"/>
    <a:srgbClr val="CCECFF"/>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88272" autoAdjust="0"/>
  </p:normalViewPr>
  <p:slideViewPr>
    <p:cSldViewPr snapToGrid="0">
      <p:cViewPr varScale="1">
        <p:scale>
          <a:sx n="78" d="100"/>
          <a:sy n="78" d="100"/>
        </p:scale>
        <p:origin x="-912"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7/21/2014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7/21/2014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a:t>
            </a:r>
            <a:r>
              <a:rPr lang="en-US" dirty="0" err="1" smtClean="0"/>
              <a:t>PDTool</a:t>
            </a:r>
            <a:r>
              <a:rPr lang="en-US" dirty="0" smtClean="0"/>
              <a:t> Training on Deployment.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a typeface="ＭＳ Ｐゴシック" pitchFamily="34" charset="-128"/>
              </a:rPr>
              <a:t>The diagram depicts different scenarios within the Promotion and Deployment Tool.  The basic premise is that promotion involves moving CIS resources from one CIS environment to another.  This can be accomplished via CAR export/import or Version Control System (VCS) </a:t>
            </a:r>
            <a:r>
              <a:rPr lang="en-US" sz="1200" dirty="0" err="1" smtClean="0">
                <a:ea typeface="ＭＳ Ｐゴシック" pitchFamily="34" charset="-128"/>
              </a:rPr>
              <a:t>checkin</a:t>
            </a:r>
            <a:r>
              <a:rPr lang="en-US" sz="1200" dirty="0" smtClean="0">
                <a:ea typeface="ＭＳ Ｐゴシック" pitchFamily="34" charset="-128"/>
              </a:rPr>
              <a:t>/checkout. </a:t>
            </a:r>
          </a:p>
          <a:p>
            <a:endParaRPr lang="en-US" sz="1200" b="1" dirty="0" smtClean="0">
              <a:ea typeface="ＭＳ Ｐゴシック" pitchFamily="34" charset="-128"/>
            </a:endParaRPr>
          </a:p>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Catalog Server</a:t>
            </a:r>
            <a:r>
              <a:rPr lang="en-US" sz="1200" dirty="0" smtClean="0">
                <a:ea typeface="ＭＳ Ｐゴシック" pitchFamily="34" charset="-128"/>
              </a:rPr>
              <a:t> – this is a server that will host an instance of CIS which is used to catalog all CIS artifacts.  This is a separate concept from Deployment.</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r>
              <a:rPr lang="en-US" sz="1200" b="1" dirty="0" smtClean="0">
                <a:ea typeface="ＭＳ Ｐゴシック" pitchFamily="34" charset="-128"/>
              </a:rPr>
              <a:t>Scenarios</a:t>
            </a:r>
          </a:p>
          <a:p>
            <a:r>
              <a:rPr lang="en-US" sz="1200" u="sng" dirty="0" smtClean="0">
                <a:ea typeface="ＭＳ Ｐゴシック" pitchFamily="34" charset="-128"/>
              </a:rPr>
              <a:t>Scenario 1</a:t>
            </a:r>
            <a:r>
              <a:rPr lang="en-US" sz="1200" dirty="0" smtClean="0">
                <a:ea typeface="ＭＳ Ｐゴシック" pitchFamily="34" charset="-128"/>
              </a:rPr>
              <a:t>:  Car file based deployment.  </a:t>
            </a:r>
          </a:p>
          <a:p>
            <a:r>
              <a:rPr lang="en-US" sz="1200" dirty="0" smtClean="0">
                <a:ea typeface="ＭＳ Ｐゴシック" pitchFamily="34" charset="-128"/>
              </a:rPr>
              <a:t>The deployment actions are executed on the target promotion CIS server.  CIS artifacts are exported from the CIS source development server and </a:t>
            </a:r>
            <a:r>
              <a:rPr lang="en-US" sz="1200" dirty="0" err="1" smtClean="0">
                <a:ea typeface="ＭＳ Ｐゴシック" pitchFamily="34" charset="-128"/>
              </a:rPr>
              <a:t>FTP’ed</a:t>
            </a:r>
            <a:r>
              <a:rPr lang="en-US" sz="1200" dirty="0" smtClean="0">
                <a:ea typeface="ＭＳ Ｐゴシック" pitchFamily="34" charset="-128"/>
              </a:rPr>
              <a:t> to the target deployment server.  Deployment script</a:t>
            </a:r>
          </a:p>
          <a:p>
            <a:r>
              <a:rPr lang="en-US" sz="1200" u="sng" dirty="0" smtClean="0">
                <a:ea typeface="ＭＳ Ｐゴシック" pitchFamily="34" charset="-128"/>
              </a:rPr>
              <a:t>Scenario 2</a:t>
            </a:r>
            <a:r>
              <a:rPr lang="en-US" sz="1200" dirty="0" smtClean="0">
                <a:ea typeface="ＭＳ Ｐゴシック" pitchFamily="34" charset="-128"/>
              </a:rPr>
              <a:t>: VCS-based deployment (a.k.a. local deployment)</a:t>
            </a:r>
          </a:p>
          <a:p>
            <a:r>
              <a:rPr lang="en-US" sz="1200" dirty="0" smtClean="0">
                <a:ea typeface="ＭＳ Ｐゴシック" pitchFamily="34" charset="-128"/>
              </a:rPr>
              <a:t>The CIS developer uses CIS Studio to check-in resources into a configured VCS such as subversion.  The target promotion CIS server executes deployment scripts to check-out resources into a working directory.  (Granularity configured: trunk, branch, release, or files).  The deployment actions create a car file from the checked-out resources, import the car file and configure the resources in CIS.</a:t>
            </a:r>
          </a:p>
          <a:p>
            <a:r>
              <a:rPr lang="en-US" sz="1200" u="sng" dirty="0" smtClean="0">
                <a:ea typeface="ＭＳ Ｐゴシック" pitchFamily="34" charset="-128"/>
              </a:rPr>
              <a:t>Scenario 3</a:t>
            </a:r>
            <a:r>
              <a:rPr lang="en-US" sz="1200" dirty="0" smtClean="0">
                <a:ea typeface="ＭＳ Ｐゴシック" pitchFamily="34" charset="-128"/>
              </a:rPr>
              <a:t>: Deployment server with VCS (a.k.a. remote deployment)</a:t>
            </a:r>
          </a:p>
          <a:p>
            <a:r>
              <a:rPr lang="en-US" sz="1200" dirty="0" smtClean="0">
                <a:ea typeface="ＭＳ Ｐゴシック" pitchFamily="34" charset="-128"/>
              </a:rPr>
              <a:t>The CIS developer uses CIS Studio to check-in resources into a configured VCS such as subversion.  An operation on a deployment server executes a promotion process to deploy CIS resources to a target promotion CIS server.  The deployment server executes deployment actions on the deployment server to check-out resources into a working directory.  (Granularity configured: trunk, branch, release, or files).  The deployment actions run locally on the deployment server.  The actions create a car file from the checked-out resources.  It will then import the car file and configure the resources on the target CIS promotion server.   Nothing is pushed to the target machine.  All execution is done locally with remote access.   CIS supports a remote package import and access to remote CIS web service API’s.</a:t>
            </a:r>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16</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The </a:t>
            </a:r>
            <a:r>
              <a:rPr lang="en-US" sz="1000" dirty="0" err="1" smtClean="0">
                <a:ea typeface="ＭＳ Ｐゴシック" pitchFamily="34" charset="-128"/>
              </a:rPr>
              <a:t>PDTool</a:t>
            </a:r>
            <a:r>
              <a:rPr lang="en-US" sz="1000" dirty="0" smtClean="0">
                <a:ea typeface="ＭＳ Ｐゴシック" pitchFamily="34" charset="-128"/>
              </a:rPr>
              <a:t> command line batch or shell script is</a:t>
            </a:r>
            <a:r>
              <a:rPr lang="en-US" sz="1000" baseline="0" dirty="0" smtClean="0">
                <a:ea typeface="ＭＳ Ｐゴシック" pitchFamily="34" charset="-128"/>
              </a:rPr>
              <a:t> used to “Execute” deployment plans, “Initialize” workspaces or “Encrypt” files with passwords in them.  </a:t>
            </a:r>
            <a:r>
              <a:rPr lang="en-US" sz="1000" baseline="0" dirty="0" err="1" smtClean="0">
                <a:ea typeface="ＭＳ Ｐゴシック" pitchFamily="34" charset="-128"/>
              </a:rPr>
              <a:t>PDTool</a:t>
            </a:r>
            <a:r>
              <a:rPr lang="en-US" sz="1000" baseline="0" dirty="0" smtClean="0">
                <a:ea typeface="ＭＳ Ｐゴシック" pitchFamily="34" charset="-128"/>
              </a:rPr>
              <a:t> is driven by a deployment plan file which contains a sequence of task actions or methods along with their arguments.</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22</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04900" y="696913"/>
            <a:ext cx="4648200"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1" kern="1200" dirty="0" smtClean="0">
                <a:solidFill>
                  <a:schemeClr val="tx1"/>
                </a:solidFill>
                <a:effectLst/>
                <a:latin typeface="+mn-lt"/>
                <a:ea typeface="+mn-ea"/>
                <a:cs typeface="+mn-cs"/>
              </a:rPr>
              <a:t>Technical Architecture</a:t>
            </a:r>
            <a:endParaRPr lang="en-US" sz="1400" b="1" i="1" kern="1200" dirty="0" smtClean="0">
              <a:solidFill>
                <a:schemeClr val="tx1"/>
              </a:solidFill>
              <a:effectLst/>
              <a:latin typeface="+mn-lt"/>
              <a:ea typeface="+mn-ea"/>
              <a:cs typeface="+mn-cs"/>
            </a:endParaRPr>
          </a:p>
          <a:p>
            <a:r>
              <a:rPr lang="en-US" dirty="0" smtClean="0">
                <a:effectLst/>
              </a:rPr>
              <a:t>The design shown in Figure 2 below exemplifies the modular architecture used by the Promotion and Deployment Tool.  In the description of each section below, it will be indicated what involvement by the user is required or possible.   For any information regarding extending the framework, the user should consult the Developer’s Guide.  It is intended that 90% of the functionality of the Promotion and Deployment Tool is provided out of the box. </a:t>
            </a:r>
          </a:p>
          <a:p>
            <a:r>
              <a:rPr lang="en-US" sz="1100" i="1" u="sng" kern="1200" dirty="0" smtClean="0">
                <a:solidFill>
                  <a:schemeClr val="tx1"/>
                </a:solidFill>
                <a:effectLst/>
                <a:latin typeface="+mn-lt"/>
                <a:ea typeface="+mn-ea"/>
                <a:cs typeface="+mn-cs"/>
              </a:rPr>
              <a:t>Shell/Batch Scripts</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Driver Script – a single script used to invoke a java command “</a:t>
            </a:r>
            <a:r>
              <a:rPr lang="en-US" sz="1200" kern="1200" dirty="0" err="1" smtClean="0">
                <a:solidFill>
                  <a:schemeClr val="tx1"/>
                </a:solidFill>
                <a:effectLst/>
                <a:latin typeface="+mn-lt"/>
                <a:ea typeface="+mn-ea"/>
                <a:cs typeface="+mn-cs"/>
              </a:rPr>
              <a:t>ExecutePDTool</a:t>
            </a:r>
            <a:r>
              <a:rPr lang="en-US" sz="1200" kern="1200" dirty="0" smtClean="0">
                <a:solidFill>
                  <a:schemeClr val="tx1"/>
                </a:solidFill>
                <a:effectLst/>
                <a:latin typeface="+mn-lt"/>
                <a:ea typeface="+mn-ea"/>
                <a:cs typeface="+mn-cs"/>
              </a:rPr>
              <a:t>” that will orchestrate through a well-defined property file and execute tasks or actions. </a:t>
            </a:r>
          </a:p>
          <a:p>
            <a:r>
              <a:rPr lang="en-US" i="1" u="sng" dirty="0" smtClean="0">
                <a:effectLst/>
              </a:rPr>
              <a:t>Common Framework </a:t>
            </a:r>
          </a:p>
          <a:p>
            <a:r>
              <a:rPr lang="en-US" sz="1200" i="1" u="sng" kern="1200" dirty="0" smtClean="0">
                <a:solidFill>
                  <a:schemeClr val="tx1"/>
                </a:solidFill>
                <a:effectLst/>
                <a:latin typeface="+mn-lt"/>
                <a:ea typeface="+mn-ea"/>
                <a:cs typeface="+mn-cs"/>
              </a:rPr>
              <a:t>Module Interfaces (Deployment Manager, Module Manager, WS API)</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Deployment Manager, Module Manager, CIS WS Interface API - contains a single point of interface for both ANT and Command line utilities.  It will provide logging, error handling, and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JDBC Interface Jar – contains a single generic JDBC interface that can invoke any published CIS procedure</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Common Jar – contains common framework functions that are required by the Interface jars and ant jars.  </a:t>
            </a:r>
            <a:r>
              <a:rPr lang="en-US" sz="1200" kern="1200" dirty="0" err="1" smtClean="0">
                <a:solidFill>
                  <a:schemeClr val="tx1"/>
                </a:solidFill>
                <a:effectLst/>
                <a:latin typeface="+mn-lt"/>
                <a:ea typeface="+mn-ea"/>
                <a:cs typeface="+mn-cs"/>
              </a:rPr>
              <a:t>Classpaths</a:t>
            </a:r>
            <a:r>
              <a:rPr lang="en-US" sz="1200" kern="1200" dirty="0" smtClean="0">
                <a:solidFill>
                  <a:schemeClr val="tx1"/>
                </a:solidFill>
                <a:effectLst/>
                <a:latin typeface="+mn-lt"/>
                <a:ea typeface="+mn-ea"/>
                <a:cs typeface="+mn-cs"/>
              </a:rPr>
              <a:t> and packaging is separate from ANT so that an ant-less deploy can be realized.  Contains common code for parsing XML and logging.  </a:t>
            </a:r>
            <a:r>
              <a:rPr lang="en-US" dirty="0" smtClean="0">
                <a:effectLst/>
              </a:rPr>
              <a:t>Built by Composite PS.  Generic.  No need to extend. </a:t>
            </a:r>
          </a:p>
          <a:p>
            <a:r>
              <a:rPr lang="en-US" sz="1100" i="1" u="sng" kern="1200" dirty="0" smtClean="0">
                <a:solidFill>
                  <a:schemeClr val="tx1"/>
                </a:solidFill>
                <a:effectLst/>
                <a:latin typeface="+mn-lt"/>
                <a:ea typeface="+mn-ea"/>
                <a:cs typeface="+mn-cs"/>
              </a:rPr>
              <a:t>Ant</a:t>
            </a:r>
            <a:endParaRPr lang="en-US" sz="1100" i="0"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Ant Jar – contains the necessary modules to execute ANT.   Will be able to invoke Java-based interface wrapper modules as well as shell scripts.  Its main job is for orchestrating task execution.</a:t>
            </a:r>
          </a:p>
          <a:p>
            <a:pPr lvl="0"/>
            <a:r>
              <a:rPr lang="en-US" i="1" u="sng" dirty="0" smtClean="0">
                <a:effectLst/>
              </a:rPr>
              <a:t>Configuration Files </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PDTool.dp</a:t>
            </a:r>
            <a:r>
              <a:rPr lang="en-US" sz="1200" kern="1200" dirty="0" smtClean="0">
                <a:solidFill>
                  <a:schemeClr val="tx1"/>
                </a:solidFill>
                <a:effectLst/>
                <a:latin typeface="+mn-lt"/>
                <a:ea typeface="+mn-ea"/>
                <a:cs typeface="+mn-cs"/>
              </a:rPr>
              <a:t> – provides the sequence of task (actions) for the command line script to orchestrate through.  This is known as the “Deployment Plan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build.xml – provides the sequence of task (actions) for Ant to orchestrate through.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servers.xml – provides CIS server specific information.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modules.xml – task module specific information.  </a:t>
            </a:r>
            <a:r>
              <a:rPr lang="en-US" dirty="0" smtClean="0">
                <a:effectLst/>
              </a:rPr>
              <a:t>Configured by customer. </a:t>
            </a:r>
          </a:p>
          <a:p>
            <a:r>
              <a:rPr lang="en-US" sz="1200" i="1" u="sng" kern="1200" dirty="0" smtClean="0">
                <a:solidFill>
                  <a:schemeClr val="tx1"/>
                </a:solidFill>
                <a:effectLst/>
                <a:latin typeface="+mn-lt"/>
                <a:ea typeface="+mn-ea"/>
                <a:cs typeface="+mn-cs"/>
              </a:rPr>
              <a:t>CIS Published Procedures  </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Published Procedures – published to any virtual database for access via the JDBC interface.  Focused on doing configuration.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Procedures – These SQL Script Procedures are focused on performing configuration and provide an easy to use interface for a customer to execute logic within CIS.   These procedures may invoke CIS WS Repository API or they may invoke pre-existing Utility components which in turn invoke the repository API.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Utilities – Composite Professional Services Asset procedures used to invoke the repository API’s. Built by Composite PS.</a:t>
            </a:r>
          </a:p>
        </p:txBody>
      </p:sp>
    </p:spTree>
    <p:extLst>
      <p:ext uri="{BB962C8B-B14F-4D97-AF65-F5344CB8AC3E}">
        <p14:creationId xmlns:p14="http://schemas.microsoft.com/office/powerpoint/2010/main" val="58098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27</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8</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Deployment</a:t>
            </a:r>
            <a:r>
              <a:rPr lang="en-US" sz="1000" baseline="0" dirty="0" smtClean="0">
                <a:ea typeface="ＭＳ Ｐゴシック" pitchFamily="34" charset="-128"/>
              </a:rPr>
              <a:t> consistency starts with only making modifications in the development environment and using a repeatable deployment and test process to push to higher level environments.   The benefit of this is that it keeps development and the version control system synchronized with actual changes that need to be made.   Once a change is made in a higher-level environment and it is not made in development, then it becomes too easy to forget to put these changes back into development.   This will result in introducing bugs or losing functionality that once had been present in the higher level environments into the software during the next release.</a:t>
            </a:r>
          </a:p>
          <a:p>
            <a:endParaRPr lang="en-US" sz="1000" baseline="0" dirty="0" smtClean="0">
              <a:ea typeface="ＭＳ Ｐゴシック" pitchFamily="34" charset="-128"/>
            </a:endParaRPr>
          </a:p>
          <a:p>
            <a:r>
              <a:rPr lang="en-US" sz="1000" baseline="0" dirty="0" smtClean="0">
                <a:ea typeface="ＭＳ Ｐゴシック" pitchFamily="34" charset="-128"/>
              </a:rPr>
              <a:t>Graphic:</a:t>
            </a:r>
          </a:p>
          <a:p>
            <a:r>
              <a:rPr lang="en-US" sz="1000" baseline="0" dirty="0" smtClean="0">
                <a:ea typeface="ＭＳ Ｐゴシック" pitchFamily="34" charset="-128"/>
              </a:rPr>
              <a:t>This graphic depicts an environment with Development, UAT (smoke test/functional/regression testing), Pre-Prod (performance testing) and Production (final smoke test).  It also shows the use of a version control system and </a:t>
            </a:r>
            <a:r>
              <a:rPr lang="en-US" sz="1000" baseline="0" dirty="0" err="1" smtClean="0">
                <a:ea typeface="ＭＳ Ｐゴシック" pitchFamily="34" charset="-128"/>
              </a:rPr>
              <a:t>PDTool</a:t>
            </a:r>
            <a:r>
              <a:rPr lang="en-US" sz="1000" baseline="0" dirty="0" smtClean="0">
                <a:ea typeface="ＭＳ Ｐゴシック" pitchFamily="34" charset="-128"/>
              </a:rPr>
              <a:t> for deployment.   This is a generalization and is meant to depict a general approach.  Approaches may vary from customer to customer but the guidelines remain the same as shown here.</a:t>
            </a:r>
          </a:p>
          <a:p>
            <a:r>
              <a:rPr lang="en-US" sz="1000" baseline="0" dirty="0" smtClean="0">
                <a:ea typeface="ＭＳ Ｐゴシック" pitchFamily="34" charset="-128"/>
              </a:rPr>
              <a:t>Transition 1 – developers check-in code to VCS</a:t>
            </a:r>
          </a:p>
          <a:p>
            <a:r>
              <a:rPr lang="en-US" sz="1000" baseline="0" dirty="0" smtClean="0">
                <a:ea typeface="ＭＳ Ｐゴシック" pitchFamily="34" charset="-128"/>
              </a:rPr>
              <a:t>Transition 2 – deployment is performed to UAT.   Various testing is done such as smoke test, functional and regression tests.</a:t>
            </a:r>
          </a:p>
          <a:p>
            <a:r>
              <a:rPr lang="en-US" sz="1000" baseline="0" dirty="0" smtClean="0">
                <a:ea typeface="ＭＳ Ｐゴシック" pitchFamily="34" charset="-128"/>
              </a:rPr>
              <a:t>Transition 3 – if issues are reported, a fix is performed in development and re-deployed and re-tested.  When approved the next deployment is performed.</a:t>
            </a:r>
          </a:p>
          <a:p>
            <a:r>
              <a:rPr lang="en-US" sz="1000" baseline="0" dirty="0" smtClean="0">
                <a:ea typeface="ＭＳ Ｐゴシック" pitchFamily="34" charset="-128"/>
              </a:rPr>
              <a:t>Transition 4 – deployment is performed to Pre-Prod.  Various testing is done such as performance testing.</a:t>
            </a:r>
          </a:p>
          <a:p>
            <a:r>
              <a:rPr lang="en-US" sz="1000" baseline="0" dirty="0" smtClean="0">
                <a:ea typeface="ＭＳ Ｐゴシック" pitchFamily="34" charset="-128"/>
              </a:rPr>
              <a:t>Transition 5 – if performance issues are reported, a fix is performed in development and re-deployed and re-tested.  When approved the next deployment is performed.</a:t>
            </a:r>
          </a:p>
          <a:p>
            <a:r>
              <a:rPr lang="en-US" sz="1000" baseline="0" dirty="0" smtClean="0">
                <a:ea typeface="ＭＳ Ｐゴシック" pitchFamily="34" charset="-128"/>
              </a:rPr>
              <a:t>Transition 6 – deployment is performed to Production.  Various testing is done such as a smoke test to validate that the published resources work.</a:t>
            </a:r>
          </a:p>
          <a:p>
            <a:r>
              <a:rPr lang="en-US" sz="1000" baseline="0" dirty="0" smtClean="0">
                <a:ea typeface="ＭＳ Ｐゴシック" pitchFamily="34" charset="-128"/>
              </a:rPr>
              <a:t>Transition 7 – if operational issues are reported, a fix is performed in development and re-deployed and re-tested.  What approved the system is live and deployment is done.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225360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br>
              <a:rPr lang="en-US" sz="4400" dirty="0" smtClean="0">
                <a:solidFill>
                  <a:schemeClr val="bg1"/>
                </a:solidFill>
              </a:rPr>
            </a:br>
            <a:r>
              <a:rPr lang="en-US" sz="4400" dirty="0" smtClean="0">
                <a:solidFill>
                  <a:schemeClr val="bg1"/>
                </a:solidFill>
              </a:rPr>
              <a:t>Deployment</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14975" y="1040524"/>
            <a:ext cx="11704200"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0" y="76200"/>
            <a:ext cx="11507436" cy="685800"/>
          </a:xfrm>
        </p:spPr>
        <p:txBody>
          <a:bodyPr>
            <a:noAutofit/>
          </a:bodyPr>
          <a:lstStyle/>
          <a:p>
            <a:r>
              <a:rPr lang="en-US" dirty="0">
                <a:ea typeface="ＭＳ Ｐゴシック" pitchFamily="34" charset="-128"/>
              </a:rPr>
              <a:t>Best Practices – Folders </a:t>
            </a:r>
            <a:r>
              <a:rPr lang="en-US" dirty="0" smtClean="0">
                <a:ea typeface="ＭＳ Ｐゴシック" pitchFamily="34" charset="-128"/>
              </a:rPr>
              <a:t>and Privileges</a:t>
            </a:r>
          </a:p>
        </p:txBody>
      </p:sp>
      <p:sp>
        <p:nvSpPr>
          <p:cNvPr id="28675" name="Rectangle 3"/>
          <p:cNvSpPr>
            <a:spLocks noGrp="1"/>
          </p:cNvSpPr>
          <p:nvPr>
            <p:ph type="body" idx="4294967295"/>
          </p:nvPr>
        </p:nvSpPr>
        <p:spPr>
          <a:xfrm>
            <a:off x="304723" y="1066800"/>
            <a:ext cx="9446338" cy="5562600"/>
          </a:xfrm>
          <a:prstGeom prst="rect">
            <a:avLst/>
          </a:prstGeom>
        </p:spPr>
        <p:txBody>
          <a:bodyPr/>
          <a:lstStyle/>
          <a:p>
            <a:pPr>
              <a:lnSpc>
                <a:spcPct val="80000"/>
              </a:lnSpc>
              <a:defRPr/>
            </a:pPr>
            <a:r>
              <a:rPr lang="en-US" sz="2400" dirty="0"/>
              <a:t>Folder Architecture and Privileges</a:t>
            </a:r>
          </a:p>
          <a:p>
            <a:pPr lvl="1">
              <a:lnSpc>
                <a:spcPct val="80000"/>
              </a:lnSpc>
              <a:defRPr/>
            </a:pPr>
            <a:r>
              <a:rPr lang="en-US" sz="2000" dirty="0"/>
              <a:t>Deployment strategies must take into account folder hierarchies and privilege strategies.</a:t>
            </a:r>
          </a:p>
          <a:p>
            <a:pPr lvl="2">
              <a:lnSpc>
                <a:spcPct val="80000"/>
              </a:lnSpc>
              <a:defRPr/>
            </a:pPr>
            <a:r>
              <a:rPr lang="en-US" sz="1800" dirty="0"/>
              <a:t>Use the Cisco Data Abstraction Best Practices folder architecture.</a:t>
            </a:r>
          </a:p>
          <a:p>
            <a:pPr lvl="2">
              <a:lnSpc>
                <a:spcPct val="80000"/>
              </a:lnSpc>
              <a:defRPr/>
            </a:pPr>
            <a:r>
              <a:rPr lang="en-US" sz="1800" dirty="0"/>
              <a:t>Put different “projects”, “business lines/areas” or “subject areas” into their own </a:t>
            </a:r>
            <a:r>
              <a:rPr lang="en-US" sz="1800" dirty="0" smtClean="0"/>
              <a:t>“separated” folders </a:t>
            </a:r>
            <a:r>
              <a:rPr lang="en-US" sz="1800" dirty="0"/>
              <a:t>with their own data abstraction folders</a:t>
            </a:r>
            <a:r>
              <a:rPr lang="en-US" sz="1800" dirty="0" smtClean="0"/>
              <a:t>.</a:t>
            </a:r>
          </a:p>
          <a:p>
            <a:pPr lvl="2">
              <a:lnSpc>
                <a:spcPct val="80000"/>
              </a:lnSpc>
              <a:defRPr/>
            </a:pPr>
            <a:r>
              <a:rPr lang="en-US" sz="1800" dirty="0" smtClean="0"/>
              <a:t>It is harder to deploy and set privileges on project folders “interspersed” into the data abstraction folders.</a:t>
            </a:r>
            <a:endParaRPr lang="en-US" sz="1800" dirty="0"/>
          </a:p>
          <a:p>
            <a:pPr lvl="2">
              <a:lnSpc>
                <a:spcPct val="80000"/>
              </a:lnSpc>
              <a:defRPr/>
            </a:pPr>
            <a:r>
              <a:rPr lang="en-US" sz="1800" dirty="0"/>
              <a:t>Makes deployment at “project” folder level easier.</a:t>
            </a:r>
          </a:p>
          <a:p>
            <a:pPr lvl="2">
              <a:lnSpc>
                <a:spcPct val="80000"/>
              </a:lnSpc>
              <a:defRPr/>
            </a:pPr>
            <a:r>
              <a:rPr lang="en-US" sz="1800" dirty="0"/>
              <a:t>Makes setting privileges at “project” folder level easier.</a:t>
            </a:r>
          </a:p>
          <a:p>
            <a:pPr lvl="1">
              <a:lnSpc>
                <a:spcPct val="80000"/>
              </a:lnSpc>
              <a:defRPr/>
            </a:pPr>
            <a:endParaRPr lang="en-US" sz="2000" dirty="0" smtClean="0"/>
          </a:p>
        </p:txBody>
      </p:sp>
      <p:grpSp>
        <p:nvGrpSpPr>
          <p:cNvPr id="12" name="Group 11"/>
          <p:cNvGrpSpPr/>
          <p:nvPr/>
        </p:nvGrpSpPr>
        <p:grpSpPr>
          <a:xfrm>
            <a:off x="-203146" y="4259392"/>
            <a:ext cx="6287574" cy="1994638"/>
            <a:chOff x="-152400" y="4259392"/>
            <a:chExt cx="4716909" cy="1994638"/>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766" y="4607139"/>
              <a:ext cx="2400494" cy="164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4259392"/>
              <a:ext cx="4716909" cy="369332"/>
            </a:xfrm>
            <a:prstGeom prst="rect">
              <a:avLst/>
            </a:prstGeom>
            <a:noFill/>
          </p:spPr>
          <p:txBody>
            <a:bodyPr wrap="square" rtlCol="0">
              <a:spAutoFit/>
            </a:bodyPr>
            <a:lstStyle/>
            <a:p>
              <a:pPr algn="ctr"/>
              <a:r>
                <a:rPr lang="en-US" b="1" dirty="0" smtClean="0">
                  <a:solidFill>
                    <a:srgbClr val="FFFF00"/>
                  </a:solidFill>
                </a:rPr>
                <a:t>Cisco Data Abstraction Best Practices</a:t>
              </a:r>
              <a:endParaRPr lang="en-US" b="1" dirty="0">
                <a:solidFill>
                  <a:srgbClr val="FFFF00"/>
                </a:solidFill>
              </a:endParaRPr>
            </a:p>
          </p:txBody>
        </p:sp>
        <p:sp>
          <p:nvSpPr>
            <p:cNvPr id="3" name="Left Brace 2"/>
            <p:cNvSpPr/>
            <p:nvPr/>
          </p:nvSpPr>
          <p:spPr>
            <a:xfrm>
              <a:off x="1034985" y="5474289"/>
              <a:ext cx="304800" cy="76763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4" name="Arc 3"/>
            <p:cNvSpPr/>
            <p:nvPr/>
          </p:nvSpPr>
          <p:spPr>
            <a:xfrm rot="15541391">
              <a:off x="553719" y="4435569"/>
              <a:ext cx="1393270" cy="1447800"/>
            </a:xfrm>
            <a:prstGeom prst="arc">
              <a:avLst>
                <a:gd name="adj1" fmla="val 12707148"/>
                <a:gd name="adj2" fmla="val 204660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grpSp>
      <p:grpSp>
        <p:nvGrpSpPr>
          <p:cNvPr id="11" name="Group 10"/>
          <p:cNvGrpSpPr/>
          <p:nvPr/>
        </p:nvGrpSpPr>
        <p:grpSpPr>
          <a:xfrm>
            <a:off x="9659420" y="1476521"/>
            <a:ext cx="2754664" cy="5098739"/>
            <a:chOff x="6925062" y="1066800"/>
            <a:chExt cx="2066537" cy="5098739"/>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8732"/>
              <a:ext cx="1851025" cy="47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25062" y="1066800"/>
              <a:ext cx="2066537" cy="369332"/>
            </a:xfrm>
            <a:prstGeom prst="rect">
              <a:avLst/>
            </a:prstGeom>
            <a:noFill/>
          </p:spPr>
          <p:txBody>
            <a:bodyPr wrap="square" rtlCol="0">
              <a:spAutoFit/>
            </a:bodyPr>
            <a:lstStyle/>
            <a:p>
              <a:r>
                <a:rPr lang="en-US" b="1" dirty="0" smtClean="0">
                  <a:solidFill>
                    <a:srgbClr val="FFFF00"/>
                  </a:solidFill>
                </a:rPr>
                <a:t>Interspersed Projects</a:t>
              </a:r>
              <a:endParaRPr lang="en-US" b="1" dirty="0">
                <a:solidFill>
                  <a:srgbClr val="FFFF00"/>
                </a:solidFill>
              </a:endParaRPr>
            </a:p>
          </p:txBody>
        </p:sp>
        <p:sp>
          <p:nvSpPr>
            <p:cNvPr id="5" name="TextBox 4"/>
            <p:cNvSpPr txBox="1"/>
            <p:nvPr/>
          </p:nvSpPr>
          <p:spPr>
            <a:xfrm>
              <a:off x="8115300" y="3043535"/>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6" name="TextBox 15"/>
            <p:cNvSpPr txBox="1"/>
            <p:nvPr/>
          </p:nvSpPr>
          <p:spPr>
            <a:xfrm>
              <a:off x="8115300" y="228600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7" name="TextBox 16"/>
            <p:cNvSpPr txBox="1"/>
            <p:nvPr/>
          </p:nvSpPr>
          <p:spPr>
            <a:xfrm>
              <a:off x="8115300" y="391448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8" name="TextBox 17"/>
            <p:cNvSpPr txBox="1"/>
            <p:nvPr/>
          </p:nvSpPr>
          <p:spPr>
            <a:xfrm>
              <a:off x="8115300" y="5012624"/>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9" name="TextBox 18"/>
            <p:cNvSpPr txBox="1"/>
            <p:nvPr/>
          </p:nvSpPr>
          <p:spPr>
            <a:xfrm>
              <a:off x="8115300" y="5703874"/>
              <a:ext cx="419100" cy="461665"/>
            </a:xfrm>
            <a:prstGeom prst="rect">
              <a:avLst/>
            </a:prstGeom>
            <a:noFill/>
          </p:spPr>
          <p:txBody>
            <a:bodyPr wrap="square" rtlCol="0">
              <a:spAutoFit/>
            </a:bodyPr>
            <a:lstStyle/>
            <a:p>
              <a:r>
                <a:rPr lang="en-US" sz="2400" b="1" dirty="0" smtClean="0">
                  <a:solidFill>
                    <a:schemeClr val="bg1"/>
                  </a:solidFill>
                </a:rPr>
                <a:t>X</a:t>
              </a:r>
              <a:endParaRPr lang="en-US" sz="2400" b="1" dirty="0">
                <a:solidFill>
                  <a:schemeClr val="bg1"/>
                </a:solidFill>
              </a:endParaRPr>
            </a:p>
          </p:txBody>
        </p:sp>
      </p:grpSp>
      <p:grpSp>
        <p:nvGrpSpPr>
          <p:cNvPr id="14" name="Group 13"/>
          <p:cNvGrpSpPr/>
          <p:nvPr/>
        </p:nvGrpSpPr>
        <p:grpSpPr>
          <a:xfrm>
            <a:off x="5196453" y="4236681"/>
            <a:ext cx="4165757" cy="2214124"/>
            <a:chOff x="3898348" y="4236680"/>
            <a:chExt cx="3125127" cy="2214124"/>
          </a:xfrm>
        </p:grpSpPr>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487" y="4641173"/>
              <a:ext cx="1498521" cy="180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98348" y="4236680"/>
              <a:ext cx="2292840" cy="369332"/>
            </a:xfrm>
            <a:prstGeom prst="rect">
              <a:avLst/>
            </a:prstGeom>
            <a:noFill/>
          </p:spPr>
          <p:txBody>
            <a:bodyPr wrap="square" rtlCol="0">
              <a:spAutoFit/>
            </a:bodyPr>
            <a:lstStyle/>
            <a:p>
              <a:r>
                <a:rPr lang="en-US" b="1" dirty="0" smtClean="0">
                  <a:solidFill>
                    <a:srgbClr val="FFFF00"/>
                  </a:solidFill>
                </a:rPr>
                <a:t>Separated Projects</a:t>
              </a:r>
              <a:endParaRPr lang="en-US" b="1" dirty="0">
                <a:solidFill>
                  <a:srgbClr val="FFFF00"/>
                </a:solidFill>
              </a:endParaRPr>
            </a:p>
          </p:txBody>
        </p:sp>
        <p:cxnSp>
          <p:nvCxnSpPr>
            <p:cNvPr id="10" name="Straight Arrow Connector 9"/>
            <p:cNvCxnSpPr/>
            <p:nvPr/>
          </p:nvCxnSpPr>
          <p:spPr>
            <a:xfrm flipH="1" flipV="1">
              <a:off x="4920507" y="5010983"/>
              <a:ext cx="537501" cy="944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23275" y="4806953"/>
              <a:ext cx="1600200" cy="646331"/>
            </a:xfrm>
            <a:prstGeom prst="rect">
              <a:avLst/>
            </a:prstGeom>
            <a:noFill/>
          </p:spPr>
          <p:txBody>
            <a:bodyPr wrap="square" rtlCol="0">
              <a:spAutoFit/>
            </a:bodyPr>
            <a:lstStyle/>
            <a:p>
              <a:r>
                <a:rPr lang="en-US" dirty="0" smtClean="0">
                  <a:solidFill>
                    <a:srgbClr val="FFFF00"/>
                  </a:solidFill>
                  <a:sym typeface="Wingdings" panose="05000000000000000000" pitchFamily="2" charset="2"/>
                </a:rPr>
                <a:t>Easier to deploy and set privileges</a:t>
              </a:r>
              <a:endParaRPr lang="en-US" dirty="0">
                <a:solidFill>
                  <a:srgbClr val="FFFF00"/>
                </a:solidFill>
              </a:endParaRPr>
            </a:p>
          </p:txBody>
        </p:sp>
        <p:cxnSp>
          <p:nvCxnSpPr>
            <p:cNvPr id="22" name="Straight Arrow Connector 21"/>
            <p:cNvCxnSpPr/>
            <p:nvPr/>
          </p:nvCxnSpPr>
          <p:spPr>
            <a:xfrm flipH="1">
              <a:off x="4845258" y="5118544"/>
              <a:ext cx="612750" cy="5853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1244030" y="6148453"/>
            <a:ext cx="558654"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4094411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904775"/>
            <a:ext cx="11776506" cy="5709385"/>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Development Steps</a:t>
            </a:r>
          </a:p>
        </p:txBody>
      </p:sp>
      <p:sp>
        <p:nvSpPr>
          <p:cNvPr id="28675" name="Rectangle 3"/>
          <p:cNvSpPr>
            <a:spLocks noGrp="1"/>
          </p:cNvSpPr>
          <p:nvPr>
            <p:ph type="body" idx="4294967295"/>
          </p:nvPr>
        </p:nvSpPr>
        <p:spPr>
          <a:xfrm>
            <a:off x="304720" y="990600"/>
            <a:ext cx="8981869" cy="5562600"/>
          </a:xfrm>
          <a:prstGeom prst="rect">
            <a:avLst/>
          </a:prstGeom>
        </p:spPr>
        <p:txBody>
          <a:bodyPr/>
          <a:lstStyle/>
          <a:p>
            <a:pPr>
              <a:lnSpc>
                <a:spcPct val="80000"/>
              </a:lnSpc>
              <a:defRPr/>
            </a:pPr>
            <a:r>
              <a:rPr lang="en-US" sz="2400" dirty="0" smtClean="0"/>
              <a:t>Step 1 – Configure CIS Servers</a:t>
            </a:r>
          </a:p>
          <a:p>
            <a:pPr lvl="1">
              <a:lnSpc>
                <a:spcPct val="80000"/>
              </a:lnSpc>
              <a:defRPr/>
            </a:pPr>
            <a:r>
              <a:rPr lang="en-US" sz="2000" dirty="0" smtClean="0"/>
              <a:t> Setup </a:t>
            </a:r>
            <a:r>
              <a:rPr lang="en-US" sz="2000" dirty="0" smtClean="0"/>
              <a:t>a single servers.xml file configured for all environments.</a:t>
            </a:r>
          </a:p>
          <a:p>
            <a:pPr lvl="1">
              <a:lnSpc>
                <a:spcPct val="80000"/>
              </a:lnSpc>
              <a:defRPr/>
            </a:pPr>
            <a:r>
              <a:rPr lang="en-US" sz="2000" dirty="0" smtClean="0"/>
              <a:t> Use </a:t>
            </a:r>
            <a:r>
              <a:rPr lang="en-US" sz="2000" dirty="0" smtClean="0"/>
              <a:t>a consistent naming convention for the &lt;id&gt; to represent the environments.</a:t>
            </a:r>
          </a:p>
          <a:p>
            <a:pPr>
              <a:lnSpc>
                <a:spcPct val="80000"/>
              </a:lnSpc>
              <a:defRPr/>
            </a:pPr>
            <a:r>
              <a:rPr lang="en-US" sz="2400" dirty="0" smtClean="0"/>
              <a:t>Step 2 – Use case deployment plan</a:t>
            </a:r>
          </a:p>
          <a:p>
            <a:pPr lvl="1">
              <a:lnSpc>
                <a:spcPct val="80000"/>
              </a:lnSpc>
              <a:defRPr/>
            </a:pPr>
            <a:r>
              <a:rPr lang="en-US" sz="2000" dirty="0" smtClean="0"/>
              <a:t> Decide </a:t>
            </a:r>
            <a:r>
              <a:rPr lang="en-US" sz="2000" dirty="0" smtClean="0"/>
              <a:t>on use case for deployment by selecting folders in CIS to deploy.</a:t>
            </a:r>
          </a:p>
          <a:p>
            <a:pPr lvl="1">
              <a:lnSpc>
                <a:spcPct val="80000"/>
              </a:lnSpc>
              <a:defRPr/>
            </a:pPr>
            <a:r>
              <a:rPr lang="en-US" sz="2000" dirty="0" smtClean="0"/>
              <a:t> Determine </a:t>
            </a:r>
            <a:r>
              <a:rPr lang="en-US" sz="2000" dirty="0" smtClean="0"/>
              <a:t>if you will use package import or VCS.</a:t>
            </a:r>
          </a:p>
          <a:p>
            <a:pPr lvl="1">
              <a:lnSpc>
                <a:spcPct val="80000"/>
              </a:lnSpc>
              <a:defRPr/>
            </a:pPr>
            <a:r>
              <a:rPr lang="en-US" sz="2000" dirty="0" smtClean="0"/>
              <a:t> Determine </a:t>
            </a:r>
            <a:r>
              <a:rPr lang="en-US" sz="2000" dirty="0" smtClean="0"/>
              <a:t>what types of resources need updating upon deployment.  e.g. </a:t>
            </a:r>
            <a:r>
              <a:rPr lang="en-US" sz="1800" dirty="0" smtClean="0"/>
              <a:t>Data sources, Triggers, Rebinding and etc.</a:t>
            </a:r>
          </a:p>
          <a:p>
            <a:pPr>
              <a:lnSpc>
                <a:spcPct val="80000"/>
              </a:lnSpc>
              <a:defRPr/>
            </a:pPr>
            <a:r>
              <a:rPr lang="en-US" sz="2400" dirty="0" smtClean="0"/>
              <a:t>Step 3 – Create the deployment plan</a:t>
            </a:r>
          </a:p>
          <a:p>
            <a:pPr>
              <a:lnSpc>
                <a:spcPct val="80000"/>
              </a:lnSpc>
              <a:defRPr/>
            </a:pPr>
            <a:r>
              <a:rPr lang="en-US" sz="2400" dirty="0" smtClean="0"/>
              <a:t>Step 4 – Create the module xml configuration files</a:t>
            </a:r>
          </a:p>
          <a:p>
            <a:pPr lvl="1">
              <a:lnSpc>
                <a:spcPct val="80000"/>
              </a:lnSpc>
              <a:defRPr/>
            </a:pPr>
            <a:r>
              <a:rPr lang="en-US" sz="2000" dirty="0" smtClean="0"/>
              <a:t> Use </a:t>
            </a:r>
            <a:r>
              <a:rPr lang="en-US" sz="2000" dirty="0" smtClean="0"/>
              <a:t>shortcuts by generating module XML files (consult documentation)</a:t>
            </a:r>
          </a:p>
          <a:p>
            <a:pPr lvl="1">
              <a:lnSpc>
                <a:spcPct val="80000"/>
              </a:lnSpc>
              <a:defRPr/>
            </a:pPr>
            <a:r>
              <a:rPr lang="en-US" sz="2000" dirty="0" smtClean="0"/>
              <a:t> Configure </a:t>
            </a:r>
            <a:r>
              <a:rPr lang="en-US" sz="2000" dirty="0" smtClean="0"/>
              <a:t>VCS Module for VCS-based deployments</a:t>
            </a:r>
          </a:p>
          <a:p>
            <a:pPr>
              <a:lnSpc>
                <a:spcPct val="80000"/>
              </a:lnSpc>
              <a:defRPr/>
            </a:pPr>
            <a:r>
              <a:rPr lang="en-US" sz="2400" dirty="0" smtClean="0"/>
              <a:t>Step 5 – Execute the deployment plan</a:t>
            </a:r>
          </a:p>
          <a:p>
            <a:pPr lvl="1">
              <a:lnSpc>
                <a:spcPct val="80000"/>
              </a:lnSpc>
              <a:defRPr/>
            </a:pPr>
            <a:r>
              <a:rPr lang="en-US" sz="2000" dirty="0" smtClean="0"/>
              <a:t> Fix </a:t>
            </a:r>
            <a:r>
              <a:rPr lang="en-US" sz="2000" dirty="0" smtClean="0"/>
              <a:t>and re-execute as needed</a:t>
            </a:r>
          </a:p>
        </p:txBody>
      </p:sp>
      <p:grpSp>
        <p:nvGrpSpPr>
          <p:cNvPr id="2" name="Group 1"/>
          <p:cNvGrpSpPr/>
          <p:nvPr/>
        </p:nvGrpSpPr>
        <p:grpSpPr>
          <a:xfrm>
            <a:off x="9208749" y="1123147"/>
            <a:ext cx="2810577" cy="824120"/>
            <a:chOff x="9294241" y="1344522"/>
            <a:chExt cx="2810577" cy="824120"/>
          </a:xfrm>
        </p:grpSpPr>
        <p:sp>
          <p:nvSpPr>
            <p:cNvPr id="27" name="Rounded Rectangle 26"/>
            <p:cNvSpPr/>
            <p:nvPr/>
          </p:nvSpPr>
          <p:spPr>
            <a:xfrm>
              <a:off x="9294241" y="135850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8" name="Rectangle 3"/>
            <p:cNvSpPr txBox="1">
              <a:spLocks noChangeArrowheads="1"/>
            </p:cNvSpPr>
            <p:nvPr/>
          </p:nvSpPr>
          <p:spPr>
            <a:xfrm>
              <a:off x="9294241" y="1344522"/>
              <a:ext cx="2674957"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latin typeface="Calibri" pitchFamily="34" charset="0"/>
                  <a:cs typeface="Calibri" pitchFamily="34" charset="0"/>
                </a:rPr>
                <a:t>Configure CIS Servers (servers.xml)</a:t>
              </a:r>
            </a:p>
          </p:txBody>
        </p:sp>
        <p:sp>
          <p:nvSpPr>
            <p:cNvPr id="20" name="TextBox 19"/>
            <p:cNvSpPr txBox="1"/>
            <p:nvPr/>
          </p:nvSpPr>
          <p:spPr>
            <a:xfrm>
              <a:off x="9331821" y="1564505"/>
              <a:ext cx="294538"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1</a:t>
              </a:r>
            </a:p>
          </p:txBody>
        </p:sp>
      </p:grpSp>
      <p:grpSp>
        <p:nvGrpSpPr>
          <p:cNvPr id="3" name="Group 2"/>
          <p:cNvGrpSpPr/>
          <p:nvPr/>
        </p:nvGrpSpPr>
        <p:grpSpPr>
          <a:xfrm>
            <a:off x="9114457" y="2100738"/>
            <a:ext cx="2904869" cy="824120"/>
            <a:chOff x="9199949" y="2254738"/>
            <a:chExt cx="2904869" cy="824120"/>
          </a:xfrm>
        </p:grpSpPr>
        <p:sp>
          <p:nvSpPr>
            <p:cNvPr id="29" name="Rounded Rectangle 28"/>
            <p:cNvSpPr/>
            <p:nvPr/>
          </p:nvSpPr>
          <p:spPr>
            <a:xfrm>
              <a:off x="9294241" y="2268725"/>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0" name="Rectangle 3"/>
            <p:cNvSpPr txBox="1">
              <a:spLocks noChangeArrowheads="1"/>
            </p:cNvSpPr>
            <p:nvPr/>
          </p:nvSpPr>
          <p:spPr>
            <a:xfrm>
              <a:off x="9294241" y="2254738"/>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Decide use case and deployment plan steps</a:t>
              </a:r>
              <a:endParaRPr lang="en-US" sz="1800" dirty="0">
                <a:latin typeface="Calibri" pitchFamily="34" charset="0"/>
                <a:cs typeface="Calibri" pitchFamily="34" charset="0"/>
              </a:endParaRPr>
            </a:p>
          </p:txBody>
        </p:sp>
        <p:sp>
          <p:nvSpPr>
            <p:cNvPr id="21" name="TextBox 20"/>
            <p:cNvSpPr txBox="1"/>
            <p:nvPr/>
          </p:nvSpPr>
          <p:spPr>
            <a:xfrm>
              <a:off x="9199949" y="2497521"/>
              <a:ext cx="558282"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2</a:t>
              </a:r>
            </a:p>
          </p:txBody>
        </p:sp>
      </p:grpSp>
      <p:grpSp>
        <p:nvGrpSpPr>
          <p:cNvPr id="28672" name="Group 28671"/>
          <p:cNvGrpSpPr/>
          <p:nvPr/>
        </p:nvGrpSpPr>
        <p:grpSpPr>
          <a:xfrm>
            <a:off x="9190451" y="3068069"/>
            <a:ext cx="2828875" cy="824120"/>
            <a:chOff x="9275943" y="3164319"/>
            <a:chExt cx="2828875" cy="824120"/>
          </a:xfrm>
        </p:grpSpPr>
        <p:sp>
          <p:nvSpPr>
            <p:cNvPr id="31" name="Rounded Rectangle 30"/>
            <p:cNvSpPr/>
            <p:nvPr/>
          </p:nvSpPr>
          <p:spPr>
            <a:xfrm>
              <a:off x="9294241" y="3178306"/>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2" name="Rectangle 3"/>
            <p:cNvSpPr txBox="1">
              <a:spLocks noChangeArrowheads="1"/>
            </p:cNvSpPr>
            <p:nvPr/>
          </p:nvSpPr>
          <p:spPr>
            <a:xfrm>
              <a:off x="9294241" y="3164319"/>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Create Deployment Plan (</a:t>
              </a:r>
              <a:r>
                <a:rPr lang="en-US" sz="1800" dirty="0" err="1" smtClean="0">
                  <a:latin typeface="Calibri" pitchFamily="34" charset="0"/>
                  <a:cs typeface="Calibri" pitchFamily="34" charset="0"/>
                </a:rPr>
                <a:t>my_use_case.dp</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p:txBody>
        </p:sp>
        <p:sp>
          <p:nvSpPr>
            <p:cNvPr id="22" name="TextBox 21"/>
            <p:cNvSpPr txBox="1"/>
            <p:nvPr/>
          </p:nvSpPr>
          <p:spPr>
            <a:xfrm>
              <a:off x="9275943" y="3407102"/>
              <a:ext cx="406294"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3</a:t>
              </a:r>
            </a:p>
          </p:txBody>
        </p:sp>
      </p:grpSp>
      <p:grpSp>
        <p:nvGrpSpPr>
          <p:cNvPr id="28673" name="Group 28672"/>
          <p:cNvGrpSpPr/>
          <p:nvPr/>
        </p:nvGrpSpPr>
        <p:grpSpPr>
          <a:xfrm>
            <a:off x="9079756" y="3991042"/>
            <a:ext cx="2939570" cy="824120"/>
            <a:chOff x="9165248" y="4029542"/>
            <a:chExt cx="2939570" cy="824120"/>
          </a:xfrm>
        </p:grpSpPr>
        <p:sp>
          <p:nvSpPr>
            <p:cNvPr id="33" name="Rounded Rectangle 32"/>
            <p:cNvSpPr/>
            <p:nvPr/>
          </p:nvSpPr>
          <p:spPr>
            <a:xfrm>
              <a:off x="9294241" y="404352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4" name="Rectangle 3"/>
            <p:cNvSpPr txBox="1">
              <a:spLocks noChangeArrowheads="1"/>
            </p:cNvSpPr>
            <p:nvPr/>
          </p:nvSpPr>
          <p:spPr>
            <a:xfrm>
              <a:off x="9294241" y="4029542"/>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Module XML (my_module.xml)</a:t>
              </a:r>
              <a:endParaRPr lang="en-US" sz="1800" dirty="0">
                <a:latin typeface="Calibri" pitchFamily="34" charset="0"/>
                <a:cs typeface="Calibri" pitchFamily="34" charset="0"/>
              </a:endParaRPr>
            </a:p>
          </p:txBody>
        </p:sp>
        <p:sp>
          <p:nvSpPr>
            <p:cNvPr id="23" name="TextBox 22"/>
            <p:cNvSpPr txBox="1"/>
            <p:nvPr/>
          </p:nvSpPr>
          <p:spPr>
            <a:xfrm>
              <a:off x="9165248" y="4272325"/>
              <a:ext cx="627685"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4.1</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4" name="Group 28673"/>
          <p:cNvGrpSpPr/>
          <p:nvPr/>
        </p:nvGrpSpPr>
        <p:grpSpPr>
          <a:xfrm>
            <a:off x="9127378" y="4839675"/>
            <a:ext cx="2891948" cy="824120"/>
            <a:chOff x="9212870" y="4839675"/>
            <a:chExt cx="2891948" cy="824120"/>
          </a:xfrm>
        </p:grpSpPr>
        <p:sp>
          <p:nvSpPr>
            <p:cNvPr id="35" name="Rounded Rectangle 34"/>
            <p:cNvSpPr/>
            <p:nvPr/>
          </p:nvSpPr>
          <p:spPr>
            <a:xfrm>
              <a:off x="9294241" y="4853662"/>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6" name="Rectangle 3"/>
            <p:cNvSpPr txBox="1">
              <a:spLocks noChangeArrowheads="1"/>
            </p:cNvSpPr>
            <p:nvPr/>
          </p:nvSpPr>
          <p:spPr>
            <a:xfrm>
              <a:off x="9294241" y="4839675"/>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VCS Module XML Configuration File</a:t>
              </a:r>
              <a:endParaRPr lang="en-US" sz="1800" dirty="0">
                <a:latin typeface="Calibri" pitchFamily="34" charset="0"/>
                <a:cs typeface="Calibri" pitchFamily="34" charset="0"/>
              </a:endParaRPr>
            </a:p>
          </p:txBody>
        </p:sp>
        <p:sp>
          <p:nvSpPr>
            <p:cNvPr id="24" name="TextBox 23"/>
            <p:cNvSpPr txBox="1"/>
            <p:nvPr/>
          </p:nvSpPr>
          <p:spPr>
            <a:xfrm>
              <a:off x="9212870" y="5134468"/>
              <a:ext cx="5324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4.2</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6" name="Group 28675"/>
          <p:cNvGrpSpPr/>
          <p:nvPr/>
        </p:nvGrpSpPr>
        <p:grpSpPr>
          <a:xfrm>
            <a:off x="9208749" y="5718875"/>
            <a:ext cx="2810577" cy="824120"/>
            <a:chOff x="9294241" y="5690000"/>
            <a:chExt cx="2810577" cy="824120"/>
          </a:xfrm>
        </p:grpSpPr>
        <p:sp>
          <p:nvSpPr>
            <p:cNvPr id="37" name="Rounded Rectangle 36"/>
            <p:cNvSpPr/>
            <p:nvPr/>
          </p:nvSpPr>
          <p:spPr>
            <a:xfrm>
              <a:off x="9294241" y="5703987"/>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8" name="Rectangle 3"/>
            <p:cNvSpPr txBox="1">
              <a:spLocks noChangeArrowheads="1"/>
            </p:cNvSpPr>
            <p:nvPr/>
          </p:nvSpPr>
          <p:spPr>
            <a:xfrm>
              <a:off x="9294241" y="5690000"/>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Execute Deployment Plan (ExecutePDTool.bat)</a:t>
              </a:r>
              <a:endParaRPr lang="en-US" sz="1800" dirty="0">
                <a:latin typeface="Calibri" pitchFamily="34" charset="0"/>
                <a:cs typeface="Calibri" pitchFamily="34" charset="0"/>
              </a:endParaRPr>
            </a:p>
          </p:txBody>
        </p:sp>
        <p:sp>
          <p:nvSpPr>
            <p:cNvPr id="25" name="TextBox 24"/>
            <p:cNvSpPr txBox="1"/>
            <p:nvPr/>
          </p:nvSpPr>
          <p:spPr>
            <a:xfrm>
              <a:off x="9322170" y="5932783"/>
              <a:ext cx="3138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5</a:t>
              </a:r>
            </a:p>
          </p:txBody>
        </p:sp>
      </p:grpSp>
    </p:spTree>
    <p:extLst>
      <p:ext uri="{BB962C8B-B14F-4D97-AF65-F5344CB8AC3E}">
        <p14:creationId xmlns:p14="http://schemas.microsoft.com/office/powerpoint/2010/main" val="28834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wipe(up)">
                                      <p:cBhvr>
                                        <p:cTn id="10" dur="500"/>
                                        <p:tgtEl>
                                          <p:spTgt spid="28675">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wipe(up)">
                                      <p:cBhvr>
                                        <p:cTn id="13" dur="500"/>
                                        <p:tgtEl>
                                          <p:spTgt spid="28675">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Effect transition="in" filter="wipe(up)">
                                      <p:cBhvr>
                                        <p:cTn id="21" dur="500"/>
                                        <p:tgtEl>
                                          <p:spTgt spid="28675">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8675">
                                            <p:txEl>
                                              <p:pRg st="4" end="4"/>
                                            </p:txEl>
                                          </p:spTgt>
                                        </p:tgtEl>
                                        <p:attrNameLst>
                                          <p:attrName>style.visibility</p:attrName>
                                        </p:attrNameLst>
                                      </p:cBhvr>
                                      <p:to>
                                        <p:strVal val="visible"/>
                                      </p:to>
                                    </p:set>
                                    <p:animEffect transition="in" filter="wipe(up)">
                                      <p:cBhvr>
                                        <p:cTn id="24" dur="500"/>
                                        <p:tgtEl>
                                          <p:spTgt spid="28675">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animEffect transition="in" filter="wipe(up)">
                                      <p:cBhvr>
                                        <p:cTn id="27" dur="500"/>
                                        <p:tgtEl>
                                          <p:spTgt spid="28675">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28675">
                                            <p:txEl>
                                              <p:pRg st="6" end="6"/>
                                            </p:txEl>
                                          </p:spTgt>
                                        </p:tgtEl>
                                        <p:attrNameLst>
                                          <p:attrName>style.visibility</p:attrName>
                                        </p:attrNameLst>
                                      </p:cBhvr>
                                      <p:to>
                                        <p:strVal val="visible"/>
                                      </p:to>
                                    </p:set>
                                    <p:animEffect transition="in" filter="wipe(up)">
                                      <p:cBhvr>
                                        <p:cTn id="30" dur="500"/>
                                        <p:tgtEl>
                                          <p:spTgt spid="28675">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8675">
                                            <p:txEl>
                                              <p:pRg st="7" end="7"/>
                                            </p:txEl>
                                          </p:spTgt>
                                        </p:tgtEl>
                                        <p:attrNameLst>
                                          <p:attrName>style.visibility</p:attrName>
                                        </p:attrNameLst>
                                      </p:cBhvr>
                                      <p:to>
                                        <p:strVal val="visible"/>
                                      </p:to>
                                    </p:set>
                                    <p:animEffect transition="in" filter="wipe(up)">
                                      <p:cBhvr>
                                        <p:cTn id="38" dur="500"/>
                                        <p:tgtEl>
                                          <p:spTgt spid="28675">
                                            <p:txEl>
                                              <p:pRg st="7" end="7"/>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28672"/>
                                        </p:tgtEl>
                                        <p:attrNameLst>
                                          <p:attrName>style.visibility</p:attrName>
                                        </p:attrNameLst>
                                      </p:cBhvr>
                                      <p:to>
                                        <p:strVal val="visible"/>
                                      </p:to>
                                    </p:set>
                                    <p:animEffect transition="in" filter="wipe(up)">
                                      <p:cBhvr>
                                        <p:cTn id="41" dur="500"/>
                                        <p:tgtEl>
                                          <p:spTgt spid="286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8675">
                                            <p:txEl>
                                              <p:pRg st="8" end="8"/>
                                            </p:txEl>
                                          </p:spTgt>
                                        </p:tgtEl>
                                        <p:attrNameLst>
                                          <p:attrName>style.visibility</p:attrName>
                                        </p:attrNameLst>
                                      </p:cBhvr>
                                      <p:to>
                                        <p:strVal val="visible"/>
                                      </p:to>
                                    </p:set>
                                    <p:animEffect transition="in" filter="wipe(up)">
                                      <p:cBhvr>
                                        <p:cTn id="46" dur="500"/>
                                        <p:tgtEl>
                                          <p:spTgt spid="28675">
                                            <p:txEl>
                                              <p:pRg st="8" end="8"/>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28675">
                                            <p:txEl>
                                              <p:pRg st="9" end="9"/>
                                            </p:txEl>
                                          </p:spTgt>
                                        </p:tgtEl>
                                        <p:attrNameLst>
                                          <p:attrName>style.visibility</p:attrName>
                                        </p:attrNameLst>
                                      </p:cBhvr>
                                      <p:to>
                                        <p:strVal val="visible"/>
                                      </p:to>
                                    </p:set>
                                    <p:animEffect transition="in" filter="wipe(up)">
                                      <p:cBhvr>
                                        <p:cTn id="49" dur="500"/>
                                        <p:tgtEl>
                                          <p:spTgt spid="28675">
                                            <p:txEl>
                                              <p:pRg st="9" end="9"/>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28675">
                                            <p:txEl>
                                              <p:pRg st="10" end="10"/>
                                            </p:txEl>
                                          </p:spTgt>
                                        </p:tgtEl>
                                        <p:attrNameLst>
                                          <p:attrName>style.visibility</p:attrName>
                                        </p:attrNameLst>
                                      </p:cBhvr>
                                      <p:to>
                                        <p:strVal val="visible"/>
                                      </p:to>
                                    </p:set>
                                    <p:animEffect transition="in" filter="wipe(up)">
                                      <p:cBhvr>
                                        <p:cTn id="52" dur="500"/>
                                        <p:tgtEl>
                                          <p:spTgt spid="28675">
                                            <p:txEl>
                                              <p:pRg st="10" end="10"/>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28673"/>
                                        </p:tgtEl>
                                        <p:attrNameLst>
                                          <p:attrName>style.visibility</p:attrName>
                                        </p:attrNameLst>
                                      </p:cBhvr>
                                      <p:to>
                                        <p:strVal val="visible"/>
                                      </p:to>
                                    </p:set>
                                    <p:animEffect transition="in" filter="wipe(up)">
                                      <p:cBhvr>
                                        <p:cTn id="55" dur="500"/>
                                        <p:tgtEl>
                                          <p:spTgt spid="28673"/>
                                        </p:tgtEl>
                                      </p:cBhvr>
                                    </p:animEffect>
                                  </p:childTnLst>
                                </p:cTn>
                              </p:par>
                              <p:par>
                                <p:cTn id="56" presetID="22" presetClass="entr" presetSubtype="1" fill="hold" nodeType="withEffect">
                                  <p:stCondLst>
                                    <p:cond delay="0"/>
                                  </p:stCondLst>
                                  <p:childTnLst>
                                    <p:set>
                                      <p:cBhvr>
                                        <p:cTn id="57" dur="1" fill="hold">
                                          <p:stCondLst>
                                            <p:cond delay="0"/>
                                          </p:stCondLst>
                                        </p:cTn>
                                        <p:tgtEl>
                                          <p:spTgt spid="28674"/>
                                        </p:tgtEl>
                                        <p:attrNameLst>
                                          <p:attrName>style.visibility</p:attrName>
                                        </p:attrNameLst>
                                      </p:cBhvr>
                                      <p:to>
                                        <p:strVal val="visible"/>
                                      </p:to>
                                    </p:set>
                                    <p:animEffect transition="in" filter="wipe(up)">
                                      <p:cBhvr>
                                        <p:cTn id="58" dur="500"/>
                                        <p:tgtEl>
                                          <p:spTgt spid="286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8675">
                                            <p:txEl>
                                              <p:pRg st="11" end="11"/>
                                            </p:txEl>
                                          </p:spTgt>
                                        </p:tgtEl>
                                        <p:attrNameLst>
                                          <p:attrName>style.visibility</p:attrName>
                                        </p:attrNameLst>
                                      </p:cBhvr>
                                      <p:to>
                                        <p:strVal val="visible"/>
                                      </p:to>
                                    </p:set>
                                    <p:animEffect transition="in" filter="wipe(up)">
                                      <p:cBhvr>
                                        <p:cTn id="63" dur="500"/>
                                        <p:tgtEl>
                                          <p:spTgt spid="28675">
                                            <p:txEl>
                                              <p:pRg st="11" end="11"/>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28675">
                                            <p:txEl>
                                              <p:pRg st="12" end="12"/>
                                            </p:txEl>
                                          </p:spTgt>
                                        </p:tgtEl>
                                        <p:attrNameLst>
                                          <p:attrName>style.visibility</p:attrName>
                                        </p:attrNameLst>
                                      </p:cBhvr>
                                      <p:to>
                                        <p:strVal val="visible"/>
                                      </p:to>
                                    </p:set>
                                    <p:animEffect transition="in" filter="wipe(up)">
                                      <p:cBhvr>
                                        <p:cTn id="66" dur="500"/>
                                        <p:tgtEl>
                                          <p:spTgt spid="28675">
                                            <p:txEl>
                                              <p:pRg st="12" end="12"/>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28676"/>
                                        </p:tgtEl>
                                        <p:attrNameLst>
                                          <p:attrName>style.visibility</p:attrName>
                                        </p:attrNameLst>
                                      </p:cBhvr>
                                      <p:to>
                                        <p:strVal val="visible"/>
                                      </p:to>
                                    </p:set>
                                    <p:animEffect transition="in" filter="wipe(up)">
                                      <p:cBhvr>
                                        <p:cTn id="69"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933855"/>
            <a:ext cx="11579384" cy="5695545"/>
          </a:xfrm>
          <a:prstGeom prst="rect">
            <a:avLst/>
          </a:prstGeom>
        </p:spPr>
        <p:txBody>
          <a:bodyPr>
            <a:normAutofit/>
          </a:bodyPr>
          <a:lstStyle/>
          <a:p>
            <a:r>
              <a:rPr lang="en-US" sz="3200" dirty="0" smtClean="0"/>
              <a:t>Basic Strategy</a:t>
            </a:r>
          </a:p>
          <a:p>
            <a:pPr lvl="1"/>
            <a:r>
              <a:rPr lang="en-US" sz="2000" dirty="0" smtClean="0"/>
              <a:t> </a:t>
            </a:r>
            <a:r>
              <a:rPr lang="en-US" sz="2400" dirty="0" smtClean="0"/>
              <a:t>Limited planning is required.</a:t>
            </a:r>
          </a:p>
          <a:p>
            <a:pPr lvl="1"/>
            <a:r>
              <a:rPr lang="en-US" sz="2400" dirty="0"/>
              <a:t> </a:t>
            </a:r>
            <a:r>
              <a:rPr lang="en-US" sz="2400" dirty="0" smtClean="0"/>
              <a:t>Get a deployment configuration up and running quickly.</a:t>
            </a:r>
          </a:p>
          <a:p>
            <a:pPr lvl="1"/>
            <a:r>
              <a:rPr lang="en-US" sz="2400" dirty="0"/>
              <a:t> </a:t>
            </a:r>
            <a:r>
              <a:rPr lang="en-US" sz="2400" dirty="0" smtClean="0"/>
              <a:t>Hard-code references to identifiers, paths and etc.</a:t>
            </a:r>
          </a:p>
          <a:p>
            <a:r>
              <a:rPr lang="en-US" sz="3200" dirty="0" smtClean="0"/>
              <a:t>Dynamic Strategy</a:t>
            </a:r>
          </a:p>
          <a:p>
            <a:pPr lvl="1"/>
            <a:r>
              <a:rPr lang="en-US" sz="2000" dirty="0" smtClean="0"/>
              <a:t> </a:t>
            </a:r>
            <a:r>
              <a:rPr lang="en-US" sz="2400" dirty="0" smtClean="0"/>
              <a:t>Requires more planning up front.</a:t>
            </a:r>
          </a:p>
          <a:p>
            <a:pPr marL="1027112" lvl="2" indent="-342900">
              <a:buFont typeface="Arial" panose="020B0604020202020204" pitchFamily="34" charset="0"/>
              <a:buChar char="•"/>
            </a:pPr>
            <a:r>
              <a:rPr lang="en-US" sz="2200" dirty="0" smtClean="0"/>
              <a:t>Design a parameterized deployment strategy </a:t>
            </a:r>
            <a:r>
              <a:rPr lang="en-US" sz="2200" dirty="0" smtClean="0"/>
              <a:t>to be used </a:t>
            </a:r>
            <a:r>
              <a:rPr lang="en-US" sz="2200" dirty="0" smtClean="0"/>
              <a:t>across all environments.</a:t>
            </a:r>
          </a:p>
          <a:p>
            <a:pPr lvl="1"/>
            <a:r>
              <a:rPr lang="en-US" sz="2400" dirty="0"/>
              <a:t> </a:t>
            </a:r>
            <a:r>
              <a:rPr lang="en-US" sz="2400" dirty="0" smtClean="0"/>
              <a:t>Yields greater benefits towards repeatability and agility</a:t>
            </a:r>
          </a:p>
          <a:p>
            <a:pPr marL="969962" lvl="2" indent="-285750">
              <a:buFont typeface="Arial" panose="020B0604020202020204" pitchFamily="34" charset="0"/>
              <a:buChar char="•"/>
            </a:pPr>
            <a:r>
              <a:rPr lang="en-US" sz="2000" dirty="0" smtClean="0"/>
              <a:t>Reduce maintenance of configuration and plan files</a:t>
            </a:r>
          </a:p>
          <a:p>
            <a:pPr marL="969962" lvl="2" indent="-285750">
              <a:buFont typeface="Arial" panose="020B0604020202020204" pitchFamily="34" charset="0"/>
              <a:buChar char="•"/>
            </a:pPr>
            <a:r>
              <a:rPr lang="en-US" sz="2000" dirty="0" smtClean="0"/>
              <a:t>Use the same plan file across all environments to promote deployment consistency</a:t>
            </a:r>
          </a:p>
          <a:p>
            <a:pPr lvl="1"/>
            <a:r>
              <a:rPr lang="en-US" sz="2400" dirty="0"/>
              <a:t> </a:t>
            </a:r>
            <a:r>
              <a:rPr lang="en-US" sz="2400" b="1" dirty="0" smtClean="0">
                <a:solidFill>
                  <a:srgbClr val="FFFF00"/>
                </a:solidFill>
              </a:rPr>
              <a:t>Use variables </a:t>
            </a:r>
            <a:r>
              <a:rPr lang="en-US" sz="2400" dirty="0" smtClean="0"/>
              <a:t>to specify environment differences or refer to environments.</a:t>
            </a:r>
          </a:p>
          <a:p>
            <a:pPr marL="1027112" lvl="2" indent="-342900">
              <a:buFont typeface="Arial" panose="020B0604020202020204" pitchFamily="34" charset="0"/>
              <a:buChar char="•"/>
            </a:pPr>
            <a:r>
              <a:rPr lang="en-US" sz="2200" dirty="0" smtClean="0"/>
              <a:t>Example: $MODULE_HOME or %MODULE_HOME% are equivalent</a:t>
            </a:r>
          </a:p>
          <a:p>
            <a:pPr marL="969962" lvl="2" indent="-285750">
              <a:buFont typeface="Arial" panose="020B0604020202020204" pitchFamily="34" charset="0"/>
              <a:buChar cha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Strategies</a:t>
            </a:r>
          </a:p>
        </p:txBody>
      </p:sp>
    </p:spTree>
    <p:extLst>
      <p:ext uri="{BB962C8B-B14F-4D97-AF65-F5344CB8AC3E}">
        <p14:creationId xmlns:p14="http://schemas.microsoft.com/office/powerpoint/2010/main" val="1725813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554" y="2357120"/>
            <a:ext cx="8114097" cy="1100705"/>
          </a:xfrm>
        </p:spPr>
        <p:txBody>
          <a:bodyPr/>
          <a:lstStyle/>
          <a:p>
            <a:pPr algn="ctr"/>
            <a:r>
              <a:rPr lang="en-US" sz="4800" dirty="0" smtClean="0"/>
              <a:t>Typical Deployment Scenario</a:t>
            </a:r>
            <a:endParaRPr lang="en-US" sz="4800" dirty="0"/>
          </a:p>
        </p:txBody>
      </p:sp>
    </p:spTree>
    <p:extLst>
      <p:ext uri="{BB962C8B-B14F-4D97-AF65-F5344CB8AC3E}">
        <p14:creationId xmlns:p14="http://schemas.microsoft.com/office/powerpoint/2010/main" val="424617934"/>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33018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smtClean="0"/>
              <a:t>Typical Deployment Scenario</a:t>
            </a:r>
            <a:endParaRPr lang="en-US" dirty="0"/>
          </a:p>
        </p:txBody>
      </p:sp>
      <p:sp>
        <p:nvSpPr>
          <p:cNvPr id="6" name="Rounded Rectangle 5"/>
          <p:cNvSpPr/>
          <p:nvPr/>
        </p:nvSpPr>
        <p:spPr>
          <a:xfrm>
            <a:off x="104172" y="919244"/>
            <a:ext cx="11979798"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0" name="Rectangle 22"/>
          <p:cNvSpPr>
            <a:spLocks noChangeArrowheads="1"/>
          </p:cNvSpPr>
          <p:nvPr/>
        </p:nvSpPr>
        <p:spPr bwMode="auto">
          <a:xfrm>
            <a:off x="8321025" y="2333505"/>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8321025" y="2345080"/>
            <a:ext cx="2590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Target Server</a:t>
            </a:r>
            <a:endParaRPr lang="en-US" sz="1600" b="1" dirty="0"/>
          </a:p>
        </p:txBody>
      </p:sp>
      <p:sp>
        <p:nvSpPr>
          <p:cNvPr id="15" name="Rectangle 30"/>
          <p:cNvSpPr>
            <a:spLocks noChangeArrowheads="1"/>
          </p:cNvSpPr>
          <p:nvPr/>
        </p:nvSpPr>
        <p:spPr bwMode="auto">
          <a:xfrm>
            <a:off x="504144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958894" y="2631814"/>
            <a:ext cx="2590800" cy="338554"/>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Source Server</a:t>
            </a:r>
            <a:endParaRPr lang="en-US" sz="1600" b="1" dirty="0"/>
          </a:p>
        </p:txBody>
      </p:sp>
      <p:sp>
        <p:nvSpPr>
          <p:cNvPr id="18" name="Rectangle 35"/>
          <p:cNvSpPr>
            <a:spLocks noChangeArrowheads="1"/>
          </p:cNvSpPr>
          <p:nvPr/>
        </p:nvSpPr>
        <p:spPr bwMode="auto">
          <a:xfrm>
            <a:off x="8882032" y="5038130"/>
            <a:ext cx="2750525"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882032" y="5038130"/>
            <a:ext cx="301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Deployment </a:t>
            </a:r>
            <a:r>
              <a:rPr lang="en-US" sz="1600" b="1" dirty="0" smtClean="0"/>
              <a:t>Server:  </a:t>
            </a:r>
            <a:r>
              <a:rPr lang="en-US" sz="1600" b="1" dirty="0" err="1" smtClean="0"/>
              <a:t>unix</a:t>
            </a:r>
            <a:r>
              <a:rPr lang="en-US" sz="1600" b="1" dirty="0" smtClean="0"/>
              <a:t>, windows</a:t>
            </a:r>
            <a:endParaRPr lang="en-US" sz="1600" b="1" dirty="0"/>
          </a:p>
        </p:txBody>
      </p:sp>
      <p:grpSp>
        <p:nvGrpSpPr>
          <p:cNvPr id="21" name="Group 43"/>
          <p:cNvGrpSpPr>
            <a:grpSpLocks/>
          </p:cNvGrpSpPr>
          <p:nvPr/>
        </p:nvGrpSpPr>
        <p:grpSpPr bwMode="auto">
          <a:xfrm>
            <a:off x="4252405" y="4943192"/>
            <a:ext cx="3037895" cy="1237938"/>
            <a:chOff x="3378" y="2880"/>
            <a:chExt cx="1470"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378" y="2880"/>
              <a:ext cx="138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smtClean="0"/>
                <a:t>Version Control System  (VCS) </a:t>
              </a:r>
              <a:r>
                <a:rPr lang="en-US" sz="1600" b="1" dirty="0"/>
                <a:t>Server</a:t>
              </a:r>
            </a:p>
          </p:txBody>
        </p:sp>
      </p:grpSp>
      <p:sp>
        <p:nvSpPr>
          <p:cNvPr id="52" name="Text Box 59"/>
          <p:cNvSpPr txBox="1">
            <a:spLocks noChangeArrowheads="1"/>
          </p:cNvSpPr>
          <p:nvPr/>
        </p:nvSpPr>
        <p:spPr bwMode="auto">
          <a:xfrm>
            <a:off x="9065241" y="388542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512240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614317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95875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62299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5699217" y="5284230"/>
            <a:ext cx="1564687" cy="803199"/>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419056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531575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46026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531966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831620" y="2696642"/>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4277892" y="2080625"/>
            <a:ext cx="2538819" cy="2862567"/>
            <a:chOff x="2541642" y="2080625"/>
            <a:chExt cx="2538819" cy="2862567"/>
          </a:xfrm>
        </p:grpSpPr>
        <p:grpSp>
          <p:nvGrpSpPr>
            <p:cNvPr id="155" name="Group 154"/>
            <p:cNvGrpSpPr/>
            <p:nvPr/>
          </p:nvGrpSpPr>
          <p:grpSpPr>
            <a:xfrm>
              <a:off x="2541642" y="2080625"/>
              <a:ext cx="2538819" cy="2862567"/>
              <a:chOff x="2541642" y="2080625"/>
              <a:chExt cx="2538819" cy="2862567"/>
            </a:xfrm>
          </p:grpSpPr>
          <p:grpSp>
            <p:nvGrpSpPr>
              <p:cNvPr id="148" name="Group 147"/>
              <p:cNvGrpSpPr/>
              <p:nvPr/>
            </p:nvGrpSpPr>
            <p:grpSpPr>
              <a:xfrm>
                <a:off x="2807451" y="2080625"/>
                <a:ext cx="2273010" cy="2862567"/>
                <a:chOff x="2807451" y="2080625"/>
                <a:chExt cx="227301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71" idx="2"/>
                </p:cNvCxnSpPr>
                <p:nvPr/>
              </p:nvCxnSpPr>
              <p:spPr>
                <a:xfrm flipH="1">
                  <a:off x="4543700"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14359"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611377" y="3593971"/>
              <a:ext cx="367101" cy="389513"/>
            </a:xfrm>
            <a:prstGeom prst="wedgeEllipseCallout">
              <a:avLst>
                <a:gd name="adj1" fmla="val -39689"/>
                <a:gd name="adj2" fmla="val 129896"/>
              </a:avLst>
            </a:prstGeom>
            <a:solidFill>
              <a:schemeClr val="bg1"/>
            </a:solidFill>
            <a:ln>
              <a:solidFill>
                <a:srgbClr val="000000"/>
              </a:solidFill>
            </a:ln>
            <a:effectLst/>
          </p:spPr>
          <p:txBody>
            <a:bodyPr wrap="square" rtlCol="0">
              <a:spAutoFit/>
            </a:bodyPr>
            <a:lstStyle/>
            <a:p>
              <a:r>
                <a:rPr lang="en-US" sz="1200" b="1" dirty="0">
                  <a:solidFill>
                    <a:srgbClr val="FF0000"/>
                  </a:solidFill>
                </a:rPr>
                <a:t>1</a:t>
              </a:r>
            </a:p>
          </p:txBody>
        </p:sp>
      </p:grpSp>
      <p:grpSp>
        <p:nvGrpSpPr>
          <p:cNvPr id="171" name="Group 170"/>
          <p:cNvGrpSpPr/>
          <p:nvPr/>
        </p:nvGrpSpPr>
        <p:grpSpPr>
          <a:xfrm>
            <a:off x="7297709" y="3421654"/>
            <a:ext cx="3173664" cy="2954749"/>
            <a:chOff x="5561459" y="3421654"/>
            <a:chExt cx="3173664" cy="2954749"/>
          </a:xfrm>
        </p:grpSpPr>
        <p:grpSp>
          <p:nvGrpSpPr>
            <p:cNvPr id="163" name="Group 162"/>
            <p:cNvGrpSpPr/>
            <p:nvPr/>
          </p:nvGrpSpPr>
          <p:grpSpPr>
            <a:xfrm>
              <a:off x="5561459" y="3421654"/>
              <a:ext cx="3173664" cy="2954749"/>
              <a:chOff x="5561459" y="3421654"/>
              <a:chExt cx="3173664" cy="2954749"/>
            </a:xfrm>
          </p:grpSpPr>
          <p:sp>
            <p:nvSpPr>
              <p:cNvPr id="51" name="Line 58"/>
              <p:cNvSpPr>
                <a:spLocks noChangeShapeType="1"/>
              </p:cNvSpPr>
              <p:nvPr/>
            </p:nvSpPr>
            <p:spPr bwMode="auto">
              <a:xfrm flipV="1">
                <a:off x="8654478" y="3421654"/>
                <a:ext cx="0" cy="196866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8036" y="6031571"/>
                <a:ext cx="647087" cy="180638"/>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561459" y="5593764"/>
                <a:ext cx="2527300" cy="782639"/>
                <a:chOff x="5561459" y="5593764"/>
                <a:chExt cx="2527300" cy="782639"/>
              </a:xfrm>
            </p:grpSpPr>
            <p:grpSp>
              <p:nvGrpSpPr>
                <p:cNvPr id="29" name="Group 64"/>
                <p:cNvGrpSpPr>
                  <a:grpSpLocks/>
                </p:cNvGrpSpPr>
                <p:nvPr/>
              </p:nvGrpSpPr>
              <p:grpSpPr bwMode="auto">
                <a:xfrm>
                  <a:off x="5561459" y="5593764"/>
                  <a:ext cx="2527300" cy="782639"/>
                  <a:chOff x="2842" y="3182"/>
                  <a:chExt cx="1592" cy="493"/>
                </a:xfrm>
              </p:grpSpPr>
              <p:grpSp>
                <p:nvGrpSpPr>
                  <p:cNvPr id="30" name="Group 63"/>
                  <p:cNvGrpSpPr>
                    <a:grpSpLocks/>
                  </p:cNvGrpSpPr>
                  <p:nvPr/>
                </p:nvGrpSpPr>
                <p:grpSpPr bwMode="auto">
                  <a:xfrm>
                    <a:off x="2842" y="3182"/>
                    <a:ext cx="998" cy="493"/>
                    <a:chOff x="2842" y="3182"/>
                    <a:chExt cx="998" cy="493"/>
                  </a:xfrm>
                </p:grpSpPr>
                <p:sp>
                  <p:nvSpPr>
                    <p:cNvPr id="32" name="Line 54"/>
                    <p:cNvSpPr>
                      <a:spLocks noChangeShapeType="1"/>
                    </p:cNvSpPr>
                    <p:nvPr/>
                  </p:nvSpPr>
                  <p:spPr bwMode="auto">
                    <a:xfrm>
                      <a:off x="2842" y="3182"/>
                      <a:ext cx="998" cy="37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639932"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178" name="Group 177"/>
          <p:cNvGrpSpPr/>
          <p:nvPr/>
        </p:nvGrpSpPr>
        <p:grpSpPr>
          <a:xfrm>
            <a:off x="4264302" y="1729333"/>
            <a:ext cx="6924561" cy="4307223"/>
            <a:chOff x="2528052" y="1729333"/>
            <a:chExt cx="6924561" cy="4307223"/>
          </a:xfrm>
        </p:grpSpPr>
        <p:grpSp>
          <p:nvGrpSpPr>
            <p:cNvPr id="172" name="Group 171"/>
            <p:cNvGrpSpPr/>
            <p:nvPr/>
          </p:nvGrpSpPr>
          <p:grpSpPr>
            <a:xfrm>
              <a:off x="8224554" y="5359327"/>
              <a:ext cx="1228059" cy="677229"/>
              <a:chOff x="8168568" y="5433975"/>
              <a:chExt cx="1228059" cy="677229"/>
            </a:xfrm>
          </p:grpSpPr>
          <p:sp>
            <p:nvSpPr>
              <p:cNvPr id="8" name="Rectangle 7"/>
              <p:cNvSpPr/>
              <p:nvPr/>
            </p:nvSpPr>
            <p:spPr>
              <a:xfrm>
                <a:off x="8168568" y="5472668"/>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8174079" y="5433975"/>
                <a:ext cx="1222548" cy="677229"/>
                <a:chOff x="5075" y="3073"/>
                <a:chExt cx="669" cy="355"/>
              </a:xfrm>
            </p:grpSpPr>
            <p:sp>
              <p:nvSpPr>
                <p:cNvPr id="56" name="Text Box 71"/>
                <p:cNvSpPr txBox="1">
                  <a:spLocks noChangeArrowheads="1"/>
                </p:cNvSpPr>
                <p:nvPr/>
              </p:nvSpPr>
              <p:spPr bwMode="auto">
                <a:xfrm>
                  <a:off x="5075" y="3073"/>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 y="322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38637" y="1729333"/>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sp>
        <p:nvSpPr>
          <p:cNvPr id="119" name="Rectangle 3"/>
          <p:cNvSpPr txBox="1">
            <a:spLocks/>
          </p:cNvSpPr>
          <p:nvPr/>
        </p:nvSpPr>
        <p:spPr>
          <a:xfrm>
            <a:off x="120582" y="1266257"/>
            <a:ext cx="4364295" cy="4904826"/>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pPr>
            <a:r>
              <a:rPr lang="en-US" sz="2400" dirty="0" smtClean="0">
                <a:ea typeface="ＭＳ Ｐゴシック" pitchFamily="34" charset="-128"/>
              </a:rPr>
              <a:t>Scenario</a:t>
            </a:r>
          </a:p>
          <a:p>
            <a:pPr lvl="1">
              <a:buClrTx/>
            </a:pPr>
            <a:r>
              <a:rPr lang="en-US" sz="2000" dirty="0" smtClean="0">
                <a:ea typeface="ＭＳ Ｐゴシック" pitchFamily="34" charset="-128"/>
              </a:rPr>
              <a:t> VCS deployment server used.</a:t>
            </a:r>
          </a:p>
          <a:p>
            <a:pPr lvl="1">
              <a:buClrTx/>
            </a:pPr>
            <a:r>
              <a:rPr lang="en-US" sz="2000" dirty="0" smtClean="0">
                <a:ea typeface="ＭＳ Ｐゴシック" pitchFamily="34" charset="-128"/>
              </a:rPr>
              <a:t> Step 1 – Developer checks-in resources from CIS to VCS.</a:t>
            </a:r>
          </a:p>
          <a:p>
            <a:pPr lvl="1">
              <a:buClrTx/>
            </a:pPr>
            <a:r>
              <a:rPr lang="en-US" sz="2000" dirty="0">
                <a:ea typeface="ＭＳ Ｐゴシック" pitchFamily="34" charset="-128"/>
              </a:rPr>
              <a:t> </a:t>
            </a:r>
            <a:r>
              <a:rPr lang="en-US" sz="2000" dirty="0" smtClean="0">
                <a:ea typeface="ＭＳ Ｐゴシック" pitchFamily="34" charset="-128"/>
              </a:rPr>
              <a:t>Step 2 – Deployment Manager executes deployment plan.</a:t>
            </a:r>
          </a:p>
          <a:p>
            <a:pPr lvl="2"/>
            <a:r>
              <a:rPr lang="en-US" sz="1800" dirty="0" smtClean="0">
                <a:ea typeface="ＭＳ Ｐゴシック" pitchFamily="34" charset="-128"/>
              </a:rPr>
              <a:t>2.1 VCS check-out, resources are checked-out from VCS and imported into the target CIS server.</a:t>
            </a:r>
          </a:p>
          <a:p>
            <a:pPr lvl="2"/>
            <a:r>
              <a:rPr lang="en-US" sz="1800" dirty="0" smtClean="0">
                <a:ea typeface="ＭＳ Ｐゴシック" pitchFamily="34" charset="-128"/>
              </a:rPr>
              <a:t>2.2 Update data source connections for the target environment.  </a:t>
            </a:r>
          </a:p>
          <a:p>
            <a:pPr lvl="2"/>
            <a:r>
              <a:rPr lang="en-US" sz="1800" dirty="0" smtClean="0">
                <a:ea typeface="ＭＳ Ｐゴシック" pitchFamily="34" charset="-128"/>
              </a:rPr>
              <a:t>2.3 Resource privileges are applied to resource folders.</a:t>
            </a:r>
            <a:endParaRPr lang="en-US" sz="1800" dirty="0">
              <a:ea typeface="ＭＳ Ｐゴシック" pitchFamily="34" charset="-128"/>
            </a:endParaRPr>
          </a:p>
        </p:txBody>
      </p:sp>
      <p:grpSp>
        <p:nvGrpSpPr>
          <p:cNvPr id="7" name="Group 6"/>
          <p:cNvGrpSpPr/>
          <p:nvPr/>
        </p:nvGrpSpPr>
        <p:grpSpPr>
          <a:xfrm>
            <a:off x="8141648" y="3855249"/>
            <a:ext cx="3107662" cy="389513"/>
            <a:chOff x="8141648" y="3855249"/>
            <a:chExt cx="3107662" cy="389513"/>
          </a:xfrm>
        </p:grpSpPr>
        <p:sp>
          <p:nvSpPr>
            <p:cNvPr id="121" name="TextBox 120"/>
            <p:cNvSpPr txBox="1"/>
            <p:nvPr/>
          </p:nvSpPr>
          <p:spPr>
            <a:xfrm>
              <a:off x="9417890" y="3855249"/>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Check-out/import</a:t>
              </a:r>
              <a:endParaRPr lang="en-US" sz="1200" dirty="0">
                <a:solidFill>
                  <a:srgbClr val="000000"/>
                </a:solidFill>
              </a:endParaRPr>
            </a:p>
          </p:txBody>
        </p:sp>
        <p:sp>
          <p:nvSpPr>
            <p:cNvPr id="124" name="TextBox 123"/>
            <p:cNvSpPr txBox="1"/>
            <p:nvPr/>
          </p:nvSpPr>
          <p:spPr>
            <a:xfrm>
              <a:off x="8141648" y="3855249"/>
              <a:ext cx="639932" cy="389513"/>
            </a:xfrm>
            <a:prstGeom prst="wedgeEllipseCallout">
              <a:avLst>
                <a:gd name="adj1" fmla="val 147546"/>
                <a:gd name="adj2" fmla="val -7090"/>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9" name="Group 8"/>
          <p:cNvGrpSpPr/>
          <p:nvPr/>
        </p:nvGrpSpPr>
        <p:grpSpPr>
          <a:xfrm>
            <a:off x="8141648" y="4249720"/>
            <a:ext cx="3107662" cy="429465"/>
            <a:chOff x="8141648" y="4249720"/>
            <a:chExt cx="3107662" cy="429465"/>
          </a:xfrm>
        </p:grpSpPr>
        <p:sp>
          <p:nvSpPr>
            <p:cNvPr id="122" name="TextBox 121"/>
            <p:cNvSpPr txBox="1"/>
            <p:nvPr/>
          </p:nvSpPr>
          <p:spPr>
            <a:xfrm>
              <a:off x="9431084" y="4249720"/>
              <a:ext cx="1818226"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Data Source</a:t>
              </a:r>
              <a:endParaRPr lang="en-US" sz="1200" dirty="0">
                <a:solidFill>
                  <a:srgbClr val="000000"/>
                </a:solidFill>
              </a:endParaRPr>
            </a:p>
          </p:txBody>
        </p:sp>
        <p:sp>
          <p:nvSpPr>
            <p:cNvPr id="125" name="TextBox 124"/>
            <p:cNvSpPr txBox="1"/>
            <p:nvPr/>
          </p:nvSpPr>
          <p:spPr>
            <a:xfrm>
              <a:off x="8141648" y="4289672"/>
              <a:ext cx="639932" cy="389513"/>
            </a:xfrm>
            <a:prstGeom prst="wedgeEllipseCallout">
              <a:avLst>
                <a:gd name="adj1" fmla="val 152972"/>
                <a:gd name="adj2" fmla="val -21948"/>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2.2</a:t>
              </a:r>
              <a:endParaRPr lang="en-US" sz="1200" b="1" dirty="0">
                <a:solidFill>
                  <a:srgbClr val="FF0000"/>
                </a:solidFill>
              </a:endParaRPr>
            </a:p>
          </p:txBody>
        </p:sp>
      </p:grpSp>
      <p:grpSp>
        <p:nvGrpSpPr>
          <p:cNvPr id="11" name="Group 10"/>
          <p:cNvGrpSpPr/>
          <p:nvPr/>
        </p:nvGrpSpPr>
        <p:grpSpPr>
          <a:xfrm>
            <a:off x="8141648" y="4654617"/>
            <a:ext cx="3107662" cy="483330"/>
            <a:chOff x="8141648" y="4654617"/>
            <a:chExt cx="3107662" cy="483330"/>
          </a:xfrm>
        </p:grpSpPr>
        <p:sp>
          <p:nvSpPr>
            <p:cNvPr id="123" name="TextBox 122"/>
            <p:cNvSpPr txBox="1"/>
            <p:nvPr/>
          </p:nvSpPr>
          <p:spPr>
            <a:xfrm>
              <a:off x="9417890" y="4654617"/>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Privileges</a:t>
              </a:r>
              <a:endParaRPr lang="en-US" sz="1200" dirty="0">
                <a:solidFill>
                  <a:srgbClr val="000000"/>
                </a:solidFill>
              </a:endParaRPr>
            </a:p>
          </p:txBody>
        </p:sp>
        <p:sp>
          <p:nvSpPr>
            <p:cNvPr id="126" name="TextBox 125"/>
            <p:cNvSpPr txBox="1"/>
            <p:nvPr/>
          </p:nvSpPr>
          <p:spPr>
            <a:xfrm>
              <a:off x="8141648" y="4748434"/>
              <a:ext cx="639932" cy="389513"/>
            </a:xfrm>
            <a:prstGeom prst="wedgeEllipseCallout">
              <a:avLst>
                <a:gd name="adj1" fmla="val 147546"/>
                <a:gd name="adj2" fmla="val -36807"/>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2.3</a:t>
              </a:r>
              <a:endParaRPr lang="en-US" sz="1200" b="1" dirty="0">
                <a:solidFill>
                  <a:srgbClr val="FF0000"/>
                </a:solidFill>
              </a:endParaRPr>
            </a:p>
          </p:txBody>
        </p:sp>
      </p:grpSp>
      <p:grpSp>
        <p:nvGrpSpPr>
          <p:cNvPr id="13" name="Group 12"/>
          <p:cNvGrpSpPr/>
          <p:nvPr/>
        </p:nvGrpSpPr>
        <p:grpSpPr>
          <a:xfrm>
            <a:off x="11276605" y="3528900"/>
            <a:ext cx="921385" cy="1861425"/>
            <a:chOff x="11276605" y="3528900"/>
            <a:chExt cx="921385" cy="1861425"/>
          </a:xfrm>
        </p:grpSpPr>
        <p:sp>
          <p:nvSpPr>
            <p:cNvPr id="4" name="Right Brace 3"/>
            <p:cNvSpPr/>
            <p:nvPr/>
          </p:nvSpPr>
          <p:spPr>
            <a:xfrm>
              <a:off x="11276605" y="3837784"/>
              <a:ext cx="321223" cy="1093832"/>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 name="TextBox 4"/>
            <p:cNvSpPr txBox="1"/>
            <p:nvPr/>
          </p:nvSpPr>
          <p:spPr>
            <a:xfrm rot="5400000">
              <a:off x="10851779" y="4044114"/>
              <a:ext cx="1861425" cy="830997"/>
            </a:xfrm>
            <a:prstGeom prst="rect">
              <a:avLst/>
            </a:prstGeom>
            <a:noFill/>
          </p:spPr>
          <p:txBody>
            <a:bodyPr wrap="square" rtlCol="0">
              <a:spAutoFit/>
            </a:bodyPr>
            <a:lstStyle/>
            <a:p>
              <a:pPr algn="ctr"/>
              <a:r>
                <a:rPr lang="en-US" sz="2400" dirty="0" smtClean="0">
                  <a:solidFill>
                    <a:schemeClr val="bg1"/>
                  </a:solidFill>
                </a:rPr>
                <a:t>Deployment plan</a:t>
              </a:r>
              <a:endParaRPr lang="en-US" sz="2400" dirty="0">
                <a:solidFill>
                  <a:schemeClr val="bg1"/>
                </a:solidFill>
              </a:endParaRPr>
            </a:p>
          </p:txBody>
        </p:sp>
      </p:grpSp>
    </p:spTree>
    <p:extLst>
      <p:ext uri="{BB962C8B-B14F-4D97-AF65-F5344CB8AC3E}">
        <p14:creationId xmlns:p14="http://schemas.microsoft.com/office/powerpoint/2010/main" val="21906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wipe(up)">
                                      <p:cBhvr>
                                        <p:cTn id="11" dur="500"/>
                                        <p:tgtEl>
                                          <p:spTgt spid="119">
                                            <p:txEl>
                                              <p:pRg st="0" end="0"/>
                                            </p:txEl>
                                          </p:spTgt>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500"/>
                                        <p:tgtEl>
                                          <p:spTgt spid="1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9">
                                            <p:txEl>
                                              <p:pRg st="2" end="2"/>
                                            </p:txEl>
                                          </p:spTgt>
                                        </p:tgtEl>
                                        <p:attrNameLst>
                                          <p:attrName>style.visibility</p:attrName>
                                        </p:attrNameLst>
                                      </p:cBhvr>
                                      <p:to>
                                        <p:strVal val="visible"/>
                                      </p:to>
                                    </p:set>
                                    <p:animEffect transition="in" filter="wipe(up)">
                                      <p:cBhvr>
                                        <p:cTn id="20" dur="500"/>
                                        <p:tgtEl>
                                          <p:spTgt spid="119">
                                            <p:txEl>
                                              <p:pRg st="2" end="2"/>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wipe(up)">
                                      <p:cBhvr>
                                        <p:cTn id="24" dur="500"/>
                                        <p:tgtEl>
                                          <p:spTgt spid="16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9">
                                            <p:txEl>
                                              <p:pRg st="3" end="3"/>
                                            </p:txEl>
                                          </p:spTgt>
                                        </p:tgtEl>
                                        <p:attrNameLst>
                                          <p:attrName>style.visibility</p:attrName>
                                        </p:attrNameLst>
                                      </p:cBhvr>
                                      <p:to>
                                        <p:strVal val="visible"/>
                                      </p:to>
                                    </p:set>
                                    <p:animEffect transition="in" filter="wipe(up)">
                                      <p:cBhvr>
                                        <p:cTn id="29" dur="500"/>
                                        <p:tgtEl>
                                          <p:spTgt spid="119">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animEffect transition="in" filter="wipe(up)">
                                      <p:cBhvr>
                                        <p:cTn id="38" dur="500"/>
                                        <p:tgtEl>
                                          <p:spTgt spid="119">
                                            <p:txEl>
                                              <p:pRg st="4" end="4"/>
                                            </p:txEl>
                                          </p:spTgt>
                                        </p:tgtEl>
                                      </p:cBhvr>
                                    </p:animEffect>
                                  </p:childTnLst>
                                </p:cTn>
                              </p:par>
                            </p:childTnLst>
                          </p:cTn>
                        </p:par>
                        <p:par>
                          <p:cTn id="39" fill="hold">
                            <p:stCondLst>
                              <p:cond delay="500"/>
                            </p:stCondLst>
                            <p:childTnLst>
                              <p:par>
                                <p:cTn id="40" presetID="22" presetClass="entr" presetSubtype="8" fill="hold" nodeType="afterEffect">
                                  <p:stCondLst>
                                    <p:cond delay="500"/>
                                  </p:stCondLst>
                                  <p:childTnLst>
                                    <p:set>
                                      <p:cBhvr>
                                        <p:cTn id="41" dur="1" fill="hold">
                                          <p:stCondLst>
                                            <p:cond delay="0"/>
                                          </p:stCondLst>
                                        </p:cTn>
                                        <p:tgtEl>
                                          <p:spTgt spid="171"/>
                                        </p:tgtEl>
                                        <p:attrNameLst>
                                          <p:attrName>style.visibility</p:attrName>
                                        </p:attrNameLst>
                                      </p:cBhvr>
                                      <p:to>
                                        <p:strVal val="visible"/>
                                      </p:to>
                                    </p:set>
                                    <p:animEffect transition="in" filter="wipe(left)">
                                      <p:cBhvr>
                                        <p:cTn id="42" dur="500"/>
                                        <p:tgtEl>
                                          <p:spTgt spid="171"/>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9">
                                            <p:txEl>
                                              <p:pRg st="5" end="5"/>
                                            </p:txEl>
                                          </p:spTgt>
                                        </p:tgtEl>
                                        <p:attrNameLst>
                                          <p:attrName>style.visibility</p:attrName>
                                        </p:attrNameLst>
                                      </p:cBhvr>
                                      <p:to>
                                        <p:strVal val="visible"/>
                                      </p:to>
                                    </p:set>
                                    <p:animEffect transition="in" filter="wipe(up)">
                                      <p:cBhvr>
                                        <p:cTn id="51" dur="500"/>
                                        <p:tgtEl>
                                          <p:spTgt spid="119">
                                            <p:txEl>
                                              <p:pRg st="5" end="5"/>
                                            </p:txEl>
                                          </p:spTgt>
                                        </p:tgtEl>
                                      </p:cBhvr>
                                    </p:animEffect>
                                  </p:childTnLst>
                                </p:cTn>
                              </p:par>
                            </p:childTnLst>
                          </p:cTn>
                        </p:par>
                        <p:par>
                          <p:cTn id="52" fill="hold">
                            <p:stCondLst>
                              <p:cond delay="500"/>
                            </p:stCondLst>
                            <p:childTnLst>
                              <p:par>
                                <p:cTn id="53" presetID="22" presetClass="entr" presetSubtype="1" fill="hold" nodeType="after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19">
                                            <p:txEl>
                                              <p:pRg st="6" end="6"/>
                                            </p:txEl>
                                          </p:spTgt>
                                        </p:tgtEl>
                                        <p:attrNameLst>
                                          <p:attrName>style.visibility</p:attrName>
                                        </p:attrNameLst>
                                      </p:cBhvr>
                                      <p:to>
                                        <p:strVal val="visible"/>
                                      </p:to>
                                    </p:set>
                                    <p:animEffect transition="in" filter="wipe(up)">
                                      <p:cBhvr>
                                        <p:cTn id="60" dur="500"/>
                                        <p:tgtEl>
                                          <p:spTgt spid="119">
                                            <p:txEl>
                                              <p:pRg st="6" end="6"/>
                                            </p:txEl>
                                          </p:spTgt>
                                        </p:tgtEl>
                                      </p:cBhvr>
                                    </p:animEffect>
                                  </p:childTnLst>
                                </p:cTn>
                              </p:par>
                            </p:childTnLst>
                          </p:cTn>
                        </p:par>
                        <p:par>
                          <p:cTn id="61" fill="hold">
                            <p:stCondLst>
                              <p:cond delay="500"/>
                            </p:stCondLst>
                            <p:childTnLst>
                              <p:par>
                                <p:cTn id="62" presetID="22" presetClass="entr" presetSubtype="1" fill="hold" nodeType="afterEffect">
                                  <p:stCondLst>
                                    <p:cond delay="50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529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Typical Deployment Scenario Deep Dive</a:t>
            </a:r>
          </a:p>
        </p:txBody>
      </p:sp>
      <p:sp>
        <p:nvSpPr>
          <p:cNvPr id="28675" name="Rectangle 3"/>
          <p:cNvSpPr>
            <a:spLocks noGrp="1"/>
          </p:cNvSpPr>
          <p:nvPr>
            <p:ph type="body" idx="4294967295"/>
          </p:nvPr>
        </p:nvSpPr>
        <p:spPr>
          <a:xfrm>
            <a:off x="462014" y="1066800"/>
            <a:ext cx="9364977" cy="5562600"/>
          </a:xfrm>
          <a:prstGeom prst="rect">
            <a:avLst/>
          </a:prstGeom>
        </p:spPr>
        <p:txBody>
          <a:bodyPr/>
          <a:lstStyle/>
          <a:p>
            <a:pPr>
              <a:lnSpc>
                <a:spcPct val="80000"/>
              </a:lnSpc>
              <a:defRPr/>
            </a:pPr>
            <a:r>
              <a:rPr lang="en-US" sz="2400" dirty="0" smtClean="0"/>
              <a:t>Deployment Plan</a:t>
            </a:r>
          </a:p>
          <a:p>
            <a:pPr lvl="1">
              <a:lnSpc>
                <a:spcPct val="80000"/>
              </a:lnSpc>
              <a:defRPr/>
            </a:pPr>
            <a:r>
              <a:rPr lang="en-US" sz="2000" dirty="0"/>
              <a:t>Step 1</a:t>
            </a:r>
          </a:p>
          <a:p>
            <a:pPr lvl="2">
              <a:lnSpc>
                <a:spcPct val="80000"/>
              </a:lnSpc>
              <a:defRPr/>
            </a:pPr>
            <a:r>
              <a:rPr lang="en-US" sz="1800" dirty="0"/>
              <a:t>Option 1 – Perform Archive Module Package Import from a .car </a:t>
            </a:r>
            <a:r>
              <a:rPr lang="en-US" sz="1800" dirty="0" smtClean="0"/>
              <a:t>file</a:t>
            </a:r>
          </a:p>
          <a:p>
            <a:pPr lvl="3">
              <a:lnSpc>
                <a:spcPct val="80000"/>
              </a:lnSpc>
              <a:defRPr/>
            </a:pPr>
            <a:r>
              <a:rPr lang="en-US" sz="1600" dirty="0" smtClean="0">
                <a:solidFill>
                  <a:srgbClr val="FFFF00"/>
                </a:solidFill>
              </a:rPr>
              <a:t> </a:t>
            </a:r>
            <a:endParaRPr lang="en-US" sz="1600" dirty="0">
              <a:solidFill>
                <a:srgbClr val="FFFF66"/>
              </a:solidFill>
            </a:endParaRPr>
          </a:p>
          <a:p>
            <a:pPr lvl="2">
              <a:lnSpc>
                <a:spcPct val="80000"/>
              </a:lnSpc>
              <a:defRPr/>
            </a:pPr>
            <a:r>
              <a:rPr lang="en-US" sz="1800" dirty="0"/>
              <a:t>Option 2 – Perform VCS Module VCS </a:t>
            </a:r>
            <a:r>
              <a:rPr lang="en-US" sz="1800" dirty="0" smtClean="0"/>
              <a:t>Check-out </a:t>
            </a:r>
            <a:r>
              <a:rPr lang="en-US" dirty="0" smtClean="0"/>
              <a:t>(3 areas of CIS)</a:t>
            </a:r>
          </a:p>
          <a:p>
            <a:pPr lvl="2">
              <a:lnSpc>
                <a:spcPct val="80000"/>
              </a:lnSpc>
              <a:defRPr/>
            </a:pPr>
            <a:endParaRPr lang="en-US" sz="1800" dirty="0" smtClean="0"/>
          </a:p>
          <a:p>
            <a:pPr lvl="3">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r>
              <a:rPr lang="en-US" sz="2000" dirty="0" smtClean="0"/>
              <a:t>Step 2</a:t>
            </a:r>
            <a:endParaRPr lang="en-US" sz="2000" dirty="0"/>
          </a:p>
          <a:p>
            <a:pPr lvl="2">
              <a:lnSpc>
                <a:spcPct val="80000"/>
              </a:lnSpc>
              <a:defRPr/>
            </a:pPr>
            <a:r>
              <a:rPr lang="en-US" sz="1800" dirty="0"/>
              <a:t>Perform Data Source Module Update Data </a:t>
            </a:r>
            <a:r>
              <a:rPr lang="en-US" sz="1800" dirty="0" smtClean="0"/>
              <a:t>Sources</a:t>
            </a:r>
          </a:p>
          <a:p>
            <a:pPr lvl="3">
              <a:lnSpc>
                <a:spcPct val="80000"/>
              </a:lnSpc>
              <a:defRPr/>
            </a:pPr>
            <a:endParaRPr lang="en-US" sz="1600" dirty="0">
              <a:solidFill>
                <a:srgbClr val="FFFF99"/>
              </a:solidFill>
            </a:endParaRPr>
          </a:p>
          <a:p>
            <a:pPr lvl="1">
              <a:lnSpc>
                <a:spcPct val="80000"/>
              </a:lnSpc>
              <a:defRPr/>
            </a:pPr>
            <a:r>
              <a:rPr lang="en-US" sz="2000" dirty="0"/>
              <a:t>Step 3</a:t>
            </a:r>
          </a:p>
          <a:p>
            <a:pPr lvl="2">
              <a:lnSpc>
                <a:spcPct val="80000"/>
              </a:lnSpc>
              <a:defRPr/>
            </a:pPr>
            <a:r>
              <a:rPr lang="en-US" sz="1800" dirty="0"/>
              <a:t>Perform Privilege Module Update </a:t>
            </a:r>
            <a:r>
              <a:rPr lang="en-US" sz="1800" dirty="0" smtClean="0"/>
              <a:t>Privileges</a:t>
            </a:r>
            <a:endParaRPr lang="en-US" dirty="0"/>
          </a:p>
          <a:p>
            <a:pPr lvl="2">
              <a:lnSpc>
                <a:spcPct val="80000"/>
              </a:lnSpc>
              <a:defRPr/>
            </a:pPr>
            <a:endParaRPr lang="en-US" sz="1800" dirty="0" smtClean="0"/>
          </a:p>
        </p:txBody>
      </p:sp>
      <p:sp>
        <p:nvSpPr>
          <p:cNvPr id="6" name="Rectangle 3"/>
          <p:cNvSpPr txBox="1">
            <a:spLocks/>
          </p:cNvSpPr>
          <p:nvPr/>
        </p:nvSpPr>
        <p:spPr>
          <a:xfrm>
            <a:off x="885183" y="2119165"/>
            <a:ext cx="10982766"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smtClean="0">
                <a:solidFill>
                  <a:srgbClr val="FFFF00"/>
                </a:solidFill>
              </a:rPr>
              <a:t>pkg_import</a:t>
            </a:r>
            <a:r>
              <a:rPr lang="en-US" sz="1400" dirty="0" smtClean="0">
                <a:solidFill>
                  <a:srgbClr val="FFFF66"/>
                </a:solidFill>
              </a:rPr>
              <a:t> $SERVERID  "$MODULE_HOME/ArchiveModule.xml" "$MODULE_HOME/servers.xml“</a:t>
            </a:r>
          </a:p>
          <a:p>
            <a:pPr lvl="2">
              <a:lnSpc>
                <a:spcPct val="80000"/>
              </a:lnSpc>
              <a:defRPr/>
            </a:pPr>
            <a:endParaRPr lang="en-US" sz="1050" dirty="0"/>
          </a:p>
        </p:txBody>
      </p:sp>
      <p:sp>
        <p:nvSpPr>
          <p:cNvPr id="7" name="Rectangle 3"/>
          <p:cNvSpPr txBox="1">
            <a:spLocks/>
          </p:cNvSpPr>
          <p:nvPr/>
        </p:nvSpPr>
        <p:spPr>
          <a:xfrm>
            <a:off x="885184" y="5921325"/>
            <a:ext cx="11112661"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updatePrivileges</a:t>
            </a:r>
            <a:r>
              <a:rPr lang="en-US" sz="1400" dirty="0">
                <a:solidFill>
                  <a:srgbClr val="FFFF99"/>
                </a:solidFill>
              </a:rPr>
              <a:t>  $SERVERID "priv1" "$MODULE_HOME/PrivilegeModule.xml" "$MODULE_HOME/servers.xml"</a:t>
            </a:r>
            <a:endParaRPr lang="en-US" sz="1050" dirty="0"/>
          </a:p>
        </p:txBody>
      </p:sp>
      <p:sp>
        <p:nvSpPr>
          <p:cNvPr id="8" name="Rectangle 3"/>
          <p:cNvSpPr txBox="1">
            <a:spLocks/>
          </p:cNvSpPr>
          <p:nvPr/>
        </p:nvSpPr>
        <p:spPr>
          <a:xfrm>
            <a:off x="885184" y="4938441"/>
            <a:ext cx="10982766" cy="496588"/>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updateDataSources</a:t>
            </a:r>
            <a:r>
              <a:rPr lang="en-US" sz="1400" dirty="0">
                <a:solidFill>
                  <a:srgbClr val="FFFF99"/>
                </a:solidFill>
              </a:rPr>
              <a:t>  $SERVERID  “ds1, ds2“ "$MODULE_HOME/DataSourceModule.xml" "$MODULE_HOME/servers.xml </a:t>
            </a:r>
            <a:r>
              <a:rPr lang="en-US" sz="1400" dirty="0" smtClean="0">
                <a:solidFill>
                  <a:srgbClr val="FFFF99"/>
                </a:solidFill>
              </a:rPr>
              <a:t>"</a:t>
            </a:r>
            <a:endParaRPr lang="en-US" sz="1050" dirty="0"/>
          </a:p>
        </p:txBody>
      </p:sp>
      <p:grpSp>
        <p:nvGrpSpPr>
          <p:cNvPr id="23" name="Group 22"/>
          <p:cNvGrpSpPr/>
          <p:nvPr/>
        </p:nvGrpSpPr>
        <p:grpSpPr>
          <a:xfrm>
            <a:off x="885182" y="1880898"/>
            <a:ext cx="10982768" cy="2331505"/>
            <a:chOff x="885182" y="1880898"/>
            <a:chExt cx="10982768" cy="233150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991" y="1880898"/>
              <a:ext cx="2040959" cy="20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p:cNvSpPr>
            <p:nvPr/>
          </p:nvSpPr>
          <p:spPr>
            <a:xfrm>
              <a:off x="885182" y="2753372"/>
              <a:ext cx="8941809" cy="1459031"/>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vcsCheckout2</a:t>
              </a:r>
              <a:r>
                <a:rPr lang="en-US" sz="1400" dirty="0" smtClean="0">
                  <a:solidFill>
                    <a:srgbClr val="FFFF99"/>
                  </a:solidFill>
                </a:rPr>
                <a:t> </a:t>
              </a:r>
              <a:r>
                <a:rPr lang="en-US" sz="1400" dirty="0">
                  <a:solidFill>
                    <a:srgbClr val="FFFF99"/>
                  </a:solidFill>
                </a:rPr>
                <a:t>$SERVERID $VCONN </a:t>
              </a:r>
              <a:r>
                <a:rPr lang="en-US" sz="1400" b="1" dirty="0">
                  <a:solidFill>
                    <a:srgbClr val="03D526"/>
                  </a:solidFill>
                </a:rPr>
                <a:t>/services/databases</a:t>
              </a:r>
              <a:r>
                <a:rPr lang="en-US" sz="1400" dirty="0">
                  <a:solidFill>
                    <a:srgbClr val="FFFF99"/>
                  </a:solidFill>
                </a:rPr>
                <a:t>/TEST00 "Data Source" HEAD </a:t>
              </a:r>
              <a:r>
                <a:rPr lang="en-US" sz="1400" dirty="0" smtClean="0">
                  <a:solidFill>
                    <a:srgbClr val="FFFF99"/>
                  </a:solidFill>
                </a:rPr>
                <a:t>"$</a:t>
              </a:r>
              <a:r>
                <a:rPr lang="en-US" sz="1400" dirty="0">
                  <a:solidFill>
                    <a:srgbClr val="FFFF99"/>
                  </a:solidFill>
                </a:rPr>
                <a:t>MODULE_HOME/VCSModule.xml“  "$MODULE_HOME/servers.xml“</a:t>
              </a:r>
            </a:p>
            <a:p>
              <a:pPr lvl="1">
                <a:lnSpc>
                  <a:spcPct val="80000"/>
                </a:lnSpc>
                <a:defRPr/>
              </a:pPr>
              <a:r>
                <a:rPr lang="en-US" sz="1400" dirty="0">
                  <a:solidFill>
                    <a:srgbClr val="FFFF00"/>
                  </a:solidFill>
                </a:rPr>
                <a:t>vcsCheckout2</a:t>
              </a:r>
              <a:r>
                <a:rPr lang="en-US" sz="1400" dirty="0">
                  <a:solidFill>
                    <a:srgbClr val="FFFF99"/>
                  </a:solidFill>
                </a:rPr>
                <a:t> $SERVERID $VCONN </a:t>
              </a:r>
              <a:r>
                <a:rPr lang="en-US" sz="1400" b="1" dirty="0">
                  <a:solidFill>
                    <a:srgbClr val="03D526"/>
                  </a:solidFill>
                </a:rPr>
                <a:t>/services/</a:t>
              </a:r>
              <a:r>
                <a:rPr lang="en-US" sz="1400" b="1" dirty="0" err="1">
                  <a:solidFill>
                    <a:srgbClr val="03D526"/>
                  </a:solidFill>
                </a:rPr>
                <a:t>webservices</a:t>
              </a:r>
              <a:r>
                <a:rPr lang="en-US" sz="1400" dirty="0">
                  <a:solidFill>
                    <a:srgbClr val="FFFF99"/>
                  </a:solidFill>
                </a:rPr>
                <a:t>/TEST00/</a:t>
              </a:r>
              <a:r>
                <a:rPr lang="en-US" sz="1400" dirty="0" err="1">
                  <a:solidFill>
                    <a:srgbClr val="FFFF99"/>
                  </a:solidFill>
                </a:rPr>
                <a:t>testWS</a:t>
              </a:r>
              <a:r>
                <a:rPr lang="en-US" sz="1400" dirty="0">
                  <a:solidFill>
                    <a:srgbClr val="FFFF99"/>
                  </a:solidFill>
                </a:rPr>
                <a:t> "Composite Web Service" HEAD "$MODULE_HOME/VCSModule.xml“ "$MODULE_HOME/servers.xml</a:t>
              </a:r>
              <a:r>
                <a:rPr lang="en-US" sz="1400" dirty="0" smtClean="0">
                  <a:solidFill>
                    <a:srgbClr val="FFFF99"/>
                  </a:solidFill>
                </a:rPr>
                <a:t>“</a:t>
              </a:r>
            </a:p>
            <a:p>
              <a:pPr lvl="1">
                <a:lnSpc>
                  <a:spcPct val="80000"/>
                </a:lnSpc>
                <a:defRPr/>
              </a:pPr>
              <a:r>
                <a:rPr lang="en-US" sz="1400" dirty="0">
                  <a:solidFill>
                    <a:srgbClr val="FFFF00"/>
                  </a:solidFill>
                </a:rPr>
                <a:t>vcsCheckout2</a:t>
              </a:r>
              <a:r>
                <a:rPr lang="en-US" sz="1400" dirty="0">
                  <a:solidFill>
                    <a:srgbClr val="FFFF99"/>
                  </a:solidFill>
                </a:rPr>
                <a:t> $SERVERID $VCONN</a:t>
              </a:r>
              <a:r>
                <a:rPr lang="en-US" sz="1400" dirty="0">
                  <a:solidFill>
                    <a:schemeClr val="bg2">
                      <a:lumMod val="65000"/>
                    </a:schemeClr>
                  </a:solidFill>
                </a:rPr>
                <a:t> </a:t>
              </a:r>
              <a:r>
                <a:rPr lang="en-US" sz="1400" b="1" dirty="0">
                  <a:solidFill>
                    <a:srgbClr val="03D526"/>
                  </a:solidFill>
                </a:rPr>
                <a:t>/shared</a:t>
              </a:r>
              <a:r>
                <a:rPr lang="en-US" sz="1400" dirty="0">
                  <a:solidFill>
                    <a:srgbClr val="FFFF99"/>
                  </a:solidFill>
                </a:rPr>
                <a:t>/test00 "Folder" HEAD "$MODULE_HOME/VCSModule.xml“  "$MODULE_HOME/servers.xml</a:t>
              </a:r>
              <a:r>
                <a:rPr lang="en-US" sz="1400" dirty="0" smtClean="0">
                  <a:solidFill>
                    <a:srgbClr val="FFFF99"/>
                  </a:solidFill>
                </a:rPr>
                <a:t>"</a:t>
              </a:r>
              <a:endParaRPr lang="en-US" sz="1400" dirty="0">
                <a:solidFill>
                  <a:srgbClr val="FFFF99"/>
                </a:solidFill>
              </a:endParaRPr>
            </a:p>
          </p:txBody>
        </p:sp>
        <p:cxnSp>
          <p:nvCxnSpPr>
            <p:cNvPr id="3" name="Straight Arrow Connector 2"/>
            <p:cNvCxnSpPr/>
            <p:nvPr/>
          </p:nvCxnSpPr>
          <p:spPr>
            <a:xfrm>
              <a:off x="8709660" y="2895632"/>
              <a:ext cx="1650492" cy="13103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02663" y="3575304"/>
              <a:ext cx="3047761" cy="16974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25712" y="3319272"/>
              <a:ext cx="1234440" cy="0"/>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29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Command-Line Execution</a:t>
            </a:r>
            <a:endParaRPr lang="en-US" sz="4800" dirty="0"/>
          </a:p>
        </p:txBody>
      </p:sp>
    </p:spTree>
    <p:extLst>
      <p:ext uri="{BB962C8B-B14F-4D97-AF65-F5344CB8AC3E}">
        <p14:creationId xmlns:p14="http://schemas.microsoft.com/office/powerpoint/2010/main" val="3037492773"/>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005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smtClean="0">
                <a:ea typeface="ＭＳ Ｐゴシック" pitchFamily="34" charset="-128"/>
              </a:rPr>
              <a:t>PD Tool Command Line Execution</a:t>
            </a:r>
          </a:p>
        </p:txBody>
      </p:sp>
      <p:sp>
        <p:nvSpPr>
          <p:cNvPr id="28675" name="Rectangle 3"/>
          <p:cNvSpPr>
            <a:spLocks noGrp="1"/>
          </p:cNvSpPr>
          <p:nvPr>
            <p:ph type="body" idx="4294967295"/>
          </p:nvPr>
        </p:nvSpPr>
        <p:spPr>
          <a:xfrm>
            <a:off x="304721" y="1066800"/>
            <a:ext cx="11422223" cy="5562600"/>
          </a:xfrm>
          <a:prstGeom prst="rect">
            <a:avLst/>
          </a:prstGeom>
        </p:spPr>
        <p:txBody>
          <a:bodyPr/>
          <a:lstStyle/>
          <a:p>
            <a:pPr>
              <a:lnSpc>
                <a:spcPct val="80000"/>
              </a:lnSpc>
              <a:defRPr/>
            </a:pPr>
            <a:r>
              <a:rPr lang="en-US" sz="2800" dirty="0" smtClean="0"/>
              <a:t>Command Line Execution</a:t>
            </a:r>
          </a:p>
          <a:p>
            <a:pPr lvl="1">
              <a:lnSpc>
                <a:spcPct val="80000"/>
              </a:lnSpc>
              <a:defRPr/>
            </a:pPr>
            <a:r>
              <a:rPr lang="en-US" sz="2400" dirty="0" smtClean="0"/>
              <a:t>Batch (windows) or shell (UNIX) script for execution</a:t>
            </a:r>
          </a:p>
          <a:p>
            <a:pPr lvl="2">
              <a:lnSpc>
                <a:spcPct val="80000"/>
              </a:lnSpc>
              <a:defRPr/>
            </a:pPr>
            <a:r>
              <a:rPr lang="en-US" sz="2000" b="1" dirty="0" smtClean="0"/>
              <a:t>ExecutePDTool.bat  or .</a:t>
            </a:r>
            <a:r>
              <a:rPr lang="en-US" sz="2000" b="1" dirty="0" err="1" smtClean="0"/>
              <a:t>sh</a:t>
            </a:r>
            <a:endParaRPr lang="en-US" sz="2000" b="1" dirty="0" smtClean="0"/>
          </a:p>
          <a:p>
            <a:pPr lvl="3">
              <a:lnSpc>
                <a:spcPct val="80000"/>
              </a:lnSpc>
              <a:buClr>
                <a:srgbClr val="106FE2"/>
              </a:buClr>
              <a:buFont typeface="Wingdings" panose="05000000000000000000" pitchFamily="2" charset="2"/>
              <a:buChar char="§"/>
              <a:defRPr/>
            </a:pPr>
            <a:r>
              <a:rPr lang="en-US" sz="2400" dirty="0" smtClean="0"/>
              <a:t> Execute: -exec ../resources/plans/</a:t>
            </a:r>
            <a:r>
              <a:rPr lang="en-US" sz="2400" dirty="0" err="1" smtClean="0"/>
              <a:t>PDTool.dp</a:t>
            </a:r>
            <a:r>
              <a:rPr lang="en-US" sz="2400" dirty="0" smtClean="0"/>
              <a:t> -</a:t>
            </a:r>
            <a:r>
              <a:rPr lang="en-US" sz="2400" dirty="0" err="1" smtClean="0"/>
              <a:t>config</a:t>
            </a:r>
            <a:r>
              <a:rPr lang="en-US" sz="2400" dirty="0" smtClean="0"/>
              <a:t> </a:t>
            </a:r>
            <a:r>
              <a:rPr lang="en-US" sz="2400" dirty="0" err="1" smtClean="0"/>
              <a:t>deploy.properties</a:t>
            </a:r>
            <a:endParaRPr lang="en-US" sz="2400" dirty="0"/>
          </a:p>
          <a:p>
            <a:pPr lvl="3">
              <a:lnSpc>
                <a:spcPct val="80000"/>
              </a:lnSpc>
              <a:buClr>
                <a:srgbClr val="106FE2"/>
              </a:buClr>
              <a:buFont typeface="Wingdings" panose="05000000000000000000" pitchFamily="2" charset="2"/>
              <a:buChar char="§"/>
              <a:defRPr/>
            </a:pPr>
            <a:r>
              <a:rPr lang="en-US" sz="2400" dirty="0" smtClean="0"/>
              <a:t> Initialize: -</a:t>
            </a:r>
            <a:r>
              <a:rPr lang="en-US" sz="2400" dirty="0" err="1" smtClean="0"/>
              <a:t>vcsinit</a:t>
            </a:r>
            <a:r>
              <a:rPr lang="en-US" sz="2400" dirty="0" smtClean="0"/>
              <a:t> </a:t>
            </a:r>
            <a:r>
              <a:rPr lang="en-US" sz="2400" dirty="0"/>
              <a:t>-</a:t>
            </a:r>
            <a:r>
              <a:rPr lang="en-US" sz="2400" dirty="0" err="1" smtClean="0"/>
              <a:t>vcsuser</a:t>
            </a:r>
            <a:r>
              <a:rPr lang="en-US" sz="2400" dirty="0" smtClean="0"/>
              <a:t> user -</a:t>
            </a:r>
            <a:r>
              <a:rPr lang="en-US" sz="2400" dirty="0" err="1" smtClean="0"/>
              <a:t>vcspassword</a:t>
            </a:r>
            <a:r>
              <a:rPr lang="en-US" sz="2400" dirty="0" smtClean="0"/>
              <a:t> password</a:t>
            </a:r>
          </a:p>
          <a:p>
            <a:pPr lvl="3">
              <a:lnSpc>
                <a:spcPct val="80000"/>
              </a:lnSpc>
              <a:buClr>
                <a:srgbClr val="106FE2"/>
              </a:buClr>
              <a:buFont typeface="Wingdings" panose="05000000000000000000" pitchFamily="2" charset="2"/>
              <a:buChar char="§"/>
              <a:defRPr/>
            </a:pPr>
            <a:r>
              <a:rPr lang="en-US" sz="2400" dirty="0" smtClean="0"/>
              <a:t> Encrypt: -encrypt ../resources/modules/servers.xml</a:t>
            </a:r>
          </a:p>
          <a:p>
            <a:pPr lvl="3">
              <a:lnSpc>
                <a:spcPct val="80000"/>
              </a:lnSpc>
              <a:buClr>
                <a:srgbClr val="106FE2"/>
              </a:buClr>
              <a:buFont typeface="Wingdings" panose="05000000000000000000" pitchFamily="2" charset="2"/>
              <a:buChar char="§"/>
              <a:defRPr/>
            </a:pPr>
            <a:endParaRPr lang="en-US" sz="2400" dirty="0" smtClean="0"/>
          </a:p>
          <a:p>
            <a:pPr lvl="1">
              <a:lnSpc>
                <a:spcPct val="80000"/>
              </a:lnSpc>
              <a:defRPr/>
            </a:pPr>
            <a:r>
              <a:rPr lang="en-US" sz="2400" dirty="0" smtClean="0"/>
              <a:t>Driven by a deployment plan file </a:t>
            </a:r>
          </a:p>
          <a:p>
            <a:pPr lvl="3">
              <a:lnSpc>
                <a:spcPct val="80000"/>
              </a:lnSpc>
              <a:buClr>
                <a:srgbClr val="106FE2"/>
              </a:buClr>
              <a:buFont typeface="Wingdings" panose="05000000000000000000" pitchFamily="2" charset="2"/>
              <a:buChar char="§"/>
              <a:defRPr/>
            </a:pPr>
            <a:r>
              <a:rPr lang="en-US" sz="2400" dirty="0" smtClean="0"/>
              <a:t> Sequence of task actions (methods) and arguments</a:t>
            </a:r>
          </a:p>
          <a:p>
            <a:pPr lvl="3">
              <a:lnSpc>
                <a:spcPct val="80000"/>
              </a:lnSpc>
              <a:buClr>
                <a:srgbClr val="106FE2"/>
              </a:buClr>
              <a:buFont typeface="Wingdings" panose="05000000000000000000" pitchFamily="2" charset="2"/>
              <a:buChar char="§"/>
              <a:defRPr/>
            </a:pPr>
            <a:r>
              <a:rPr lang="en-US" sz="2400" dirty="0" smtClean="0"/>
              <a:t> Example – </a:t>
            </a:r>
            <a:r>
              <a:rPr lang="en-US" sz="2400" dirty="0" err="1" smtClean="0"/>
              <a:t>PDTool.dp</a:t>
            </a:r>
            <a:endParaRPr lang="en-US" sz="2400" dirty="0"/>
          </a:p>
          <a:p>
            <a:pPr lvl="3">
              <a:lnSpc>
                <a:spcPct val="80000"/>
              </a:lnSpc>
              <a:defRPr/>
            </a:pPr>
            <a:endParaRPr lang="en-US" sz="1800" dirty="0" smtClean="0"/>
          </a:p>
          <a:p>
            <a:pPr lvl="1">
              <a:lnSpc>
                <a:spcPct val="80000"/>
              </a:lnSpc>
              <a:defRPr/>
            </a:pPr>
            <a:endParaRPr lang="en-US" sz="2200" dirty="0"/>
          </a:p>
          <a:p>
            <a:pPr lvl="2">
              <a:lnSpc>
                <a:spcPct val="80000"/>
              </a:lnSpc>
              <a:defRPr/>
            </a:pPr>
            <a:endParaRPr lang="en-US" sz="2000" dirty="0" smtClean="0"/>
          </a:p>
        </p:txBody>
      </p:sp>
    </p:spTree>
    <p:extLst>
      <p:ext uri="{BB962C8B-B14F-4D97-AF65-F5344CB8AC3E}">
        <p14:creationId xmlns:p14="http://schemas.microsoft.com/office/powerpoint/2010/main" val="3262243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01574" y="942392"/>
            <a:ext cx="11943652" cy="5643775"/>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 Tool Command Line Anatomy</a:t>
            </a:r>
          </a:p>
        </p:txBody>
      </p:sp>
      <p:sp>
        <p:nvSpPr>
          <p:cNvPr id="28675" name="Rectangle 3"/>
          <p:cNvSpPr>
            <a:spLocks noGrp="1"/>
          </p:cNvSpPr>
          <p:nvPr>
            <p:ph type="body" idx="4294967295"/>
          </p:nvPr>
        </p:nvSpPr>
        <p:spPr>
          <a:xfrm>
            <a:off x="304721" y="1066800"/>
            <a:ext cx="11680957" cy="5562600"/>
          </a:xfrm>
          <a:prstGeom prst="rect">
            <a:avLst/>
          </a:prstGeom>
        </p:spPr>
        <p:txBody>
          <a:bodyPr>
            <a:normAutofit/>
          </a:bodyPr>
          <a:lstStyle/>
          <a:p>
            <a:pPr>
              <a:lnSpc>
                <a:spcPct val="80000"/>
              </a:lnSpc>
              <a:defRPr/>
            </a:pPr>
            <a:r>
              <a:rPr lang="en-US" sz="2800" dirty="0" smtClean="0">
                <a:solidFill>
                  <a:srgbClr val="000000"/>
                </a:solidFill>
              </a:rPr>
              <a:t>Command:</a:t>
            </a:r>
            <a:endParaRPr lang="en-US" sz="2400" dirty="0" smtClean="0">
              <a:solidFill>
                <a:srgbClr val="000000"/>
              </a:solidFill>
            </a:endParaRPr>
          </a:p>
          <a:p>
            <a:pPr marL="274320" lvl="1" indent="0">
              <a:lnSpc>
                <a:spcPct val="80000"/>
              </a:lnSpc>
              <a:buNone/>
              <a:defRPr/>
            </a:pPr>
            <a:r>
              <a:rPr lang="en-US" sz="2400" dirty="0" smtClean="0">
                <a:solidFill>
                  <a:srgbClr val="000000"/>
                </a:solidFill>
              </a:rPr>
              <a:t>ExecutePDTool.bat -exec ..\resources\plans\</a:t>
            </a:r>
            <a:r>
              <a:rPr lang="en-US" sz="2400" dirty="0" err="1" smtClean="0">
                <a:solidFill>
                  <a:srgbClr val="000000"/>
                </a:solidFill>
              </a:rPr>
              <a:t>plan.dp</a:t>
            </a:r>
            <a:r>
              <a:rPr lang="en-US" sz="2400" dirty="0" smtClean="0">
                <a:solidFill>
                  <a:srgbClr val="000000"/>
                </a:solidFill>
              </a:rPr>
              <a:t> -</a:t>
            </a:r>
            <a:r>
              <a:rPr lang="en-US" sz="2400" dirty="0" err="1" smtClean="0">
                <a:solidFill>
                  <a:srgbClr val="000000"/>
                </a:solidFill>
              </a:rPr>
              <a:t>config</a:t>
            </a:r>
            <a:r>
              <a:rPr lang="en-US" sz="2400" dirty="0" smtClean="0">
                <a:solidFill>
                  <a:srgbClr val="000000"/>
                </a:solidFill>
              </a:rPr>
              <a:t> </a:t>
            </a:r>
            <a:r>
              <a:rPr lang="en-US" sz="2400" dirty="0" err="1" smtClean="0">
                <a:solidFill>
                  <a:srgbClr val="000000"/>
                </a:solidFill>
              </a:rPr>
              <a:t>deploy.properties</a:t>
            </a:r>
            <a:endParaRPr lang="en-US" sz="2400" dirty="0" smtClean="0">
              <a:solidFill>
                <a:srgbClr val="000000"/>
              </a:solidFill>
            </a:endParaRPr>
          </a:p>
        </p:txBody>
      </p:sp>
      <p:grpSp>
        <p:nvGrpSpPr>
          <p:cNvPr id="28681" name="Group 28680"/>
          <p:cNvGrpSpPr/>
          <p:nvPr/>
        </p:nvGrpSpPr>
        <p:grpSpPr>
          <a:xfrm>
            <a:off x="394541" y="1981200"/>
            <a:ext cx="4305618" cy="3178175"/>
            <a:chOff x="295982" y="1981200"/>
            <a:chExt cx="3230055" cy="317817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9401"/>
              <a:ext cx="2864304" cy="35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3859847"/>
              <a:ext cx="3190757"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82" y="4800600"/>
              <a:ext cx="2952994" cy="35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981200"/>
              <a:ext cx="189647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682" name="Group 28681"/>
          <p:cNvGrpSpPr/>
          <p:nvPr/>
        </p:nvGrpSpPr>
        <p:grpSpPr>
          <a:xfrm>
            <a:off x="2181874" y="1676401"/>
            <a:ext cx="1982642" cy="923301"/>
            <a:chOff x="1636831" y="1676400"/>
            <a:chExt cx="1487369" cy="923301"/>
          </a:xfrm>
        </p:grpSpPr>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6831" y="2350611"/>
              <a:ext cx="1487369" cy="24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2514600" y="1676400"/>
              <a:ext cx="0" cy="66992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3" name="Group 28682"/>
          <p:cNvGrpSpPr/>
          <p:nvPr/>
        </p:nvGrpSpPr>
        <p:grpSpPr>
          <a:xfrm>
            <a:off x="3458790" y="1752600"/>
            <a:ext cx="3041917" cy="3668751"/>
            <a:chOff x="2594768" y="1752600"/>
            <a:chExt cx="2282032" cy="3668751"/>
          </a:xfrm>
        </p:grpSpPr>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4768" y="5183981"/>
              <a:ext cx="1139032" cy="2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Elbow Connector 4"/>
            <p:cNvCxnSpPr>
              <a:endCxn id="2058" idx="3"/>
            </p:cNvCxnSpPr>
            <p:nvPr/>
          </p:nvCxnSpPr>
          <p:spPr>
            <a:xfrm rot="5400000">
              <a:off x="2530267" y="2956133"/>
              <a:ext cx="3550066" cy="1143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8684" name="Group 28683"/>
          <p:cNvGrpSpPr/>
          <p:nvPr/>
        </p:nvGrpSpPr>
        <p:grpSpPr>
          <a:xfrm>
            <a:off x="3453500" y="1752600"/>
            <a:ext cx="6291132" cy="1643470"/>
            <a:chOff x="2590800" y="1752600"/>
            <a:chExt cx="4719578" cy="1643470"/>
          </a:xfrm>
        </p:grpSpPr>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3170241"/>
              <a:ext cx="1366778" cy="22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2054" idx="3"/>
            </p:cNvCxnSpPr>
            <p:nvPr/>
          </p:nvCxnSpPr>
          <p:spPr>
            <a:xfrm rot="10800000" flipV="1">
              <a:off x="3957578" y="1752600"/>
              <a:ext cx="3352800" cy="1530556"/>
            </a:xfrm>
            <a:prstGeom prst="bentConnector3">
              <a:avLst>
                <a:gd name="adj1" fmla="val 303"/>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6" name="Group 28685"/>
          <p:cNvGrpSpPr/>
          <p:nvPr/>
        </p:nvGrpSpPr>
        <p:grpSpPr>
          <a:xfrm>
            <a:off x="3555075" y="3429000"/>
            <a:ext cx="2763647" cy="2516832"/>
            <a:chOff x="2667000" y="3429000"/>
            <a:chExt cx="2073275" cy="2516832"/>
          </a:xfrm>
        </p:grpSpPr>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429000"/>
              <a:ext cx="2073275" cy="20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12"/>
            <p:cNvCxnSpPr>
              <a:endCxn id="2059" idx="1"/>
            </p:cNvCxnSpPr>
            <p:nvPr/>
          </p:nvCxnSpPr>
          <p:spPr>
            <a:xfrm rot="16200000" flipV="1">
              <a:off x="1612578" y="4586610"/>
              <a:ext cx="2413644" cy="304800"/>
            </a:xfrm>
            <a:prstGeom prst="bentConnector4">
              <a:avLst>
                <a:gd name="adj1" fmla="val 12082"/>
                <a:gd name="adj2" fmla="val 911667"/>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8687" name="Group 28686"/>
          <p:cNvGrpSpPr/>
          <p:nvPr/>
        </p:nvGrpSpPr>
        <p:grpSpPr>
          <a:xfrm>
            <a:off x="3667228" y="4224973"/>
            <a:ext cx="7099568" cy="2187515"/>
            <a:chOff x="2751137" y="4132372"/>
            <a:chExt cx="5326063" cy="2187515"/>
          </a:xfrm>
        </p:grpSpPr>
        <p:pic>
          <p:nvPicPr>
            <p:cNvPr id="2056"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137" y="4132372"/>
              <a:ext cx="1211263" cy="26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Elbow Connector 19"/>
            <p:cNvCxnSpPr>
              <a:endCxn id="2056" idx="3"/>
            </p:cNvCxnSpPr>
            <p:nvPr/>
          </p:nvCxnSpPr>
          <p:spPr>
            <a:xfrm rot="10800000">
              <a:off x="3962400" y="4263124"/>
              <a:ext cx="4114800" cy="1590109"/>
            </a:xfrm>
            <a:prstGeom prst="bentConnector3">
              <a:avLst>
                <a:gd name="adj1" fmla="val 12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8677" name="Group 28676"/>
            <p:cNvGrpSpPr/>
            <p:nvPr/>
          </p:nvGrpSpPr>
          <p:grpSpPr>
            <a:xfrm>
              <a:off x="2956561" y="6120384"/>
              <a:ext cx="5120639" cy="199503"/>
              <a:chOff x="2956561" y="6161118"/>
              <a:chExt cx="5120639" cy="199503"/>
            </a:xfrm>
          </p:grpSpPr>
          <p:cxnSp>
            <p:nvCxnSpPr>
              <p:cNvPr id="28" name="Straight Arrow Connector 27"/>
              <p:cNvCxnSpPr/>
              <p:nvPr/>
            </p:nvCxnSpPr>
            <p:spPr>
              <a:xfrm flipV="1">
                <a:off x="8077200" y="6161118"/>
                <a:ext cx="0" cy="19604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956561" y="6164580"/>
                <a:ext cx="0" cy="196041"/>
              </a:xfrm>
              <a:prstGeom prst="straightConnector1">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674" name="Straight Connector 28673"/>
              <p:cNvCxnSpPr/>
              <p:nvPr/>
            </p:nvCxnSpPr>
            <p:spPr>
              <a:xfrm>
                <a:off x="2956561" y="6357159"/>
                <a:ext cx="5120639"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688" name="Group 28687"/>
          <p:cNvGrpSpPr/>
          <p:nvPr/>
        </p:nvGrpSpPr>
        <p:grpSpPr>
          <a:xfrm>
            <a:off x="3707858" y="4498049"/>
            <a:ext cx="4214879" cy="1832839"/>
            <a:chOff x="2781617" y="4405449"/>
            <a:chExt cx="3161983" cy="1832839"/>
          </a:xfrm>
        </p:grpSpPr>
        <p:pic>
          <p:nvPicPr>
            <p:cNvPr id="2057"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617" y="4405449"/>
              <a:ext cx="1180783" cy="24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Elbow Connector 16"/>
            <p:cNvCxnSpPr>
              <a:endCxn id="2057" idx="3"/>
            </p:cNvCxnSpPr>
            <p:nvPr/>
          </p:nvCxnSpPr>
          <p:spPr>
            <a:xfrm rot="10800000">
              <a:off x="3962400" y="4530233"/>
              <a:ext cx="1981200" cy="1334575"/>
            </a:xfrm>
            <a:prstGeom prst="bentConnector3">
              <a:avLst>
                <a:gd name="adj1" fmla="val 256"/>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957578" y="6111382"/>
              <a:ext cx="1986022" cy="126906"/>
              <a:chOff x="2956561" y="6161118"/>
              <a:chExt cx="4296414" cy="199503"/>
            </a:xfrm>
          </p:grpSpPr>
          <p:cxnSp>
            <p:nvCxnSpPr>
              <p:cNvPr id="52" name="Straight Arrow Connector 51"/>
              <p:cNvCxnSpPr/>
              <p:nvPr/>
            </p:nvCxnSpPr>
            <p:spPr>
              <a:xfrm flipV="1">
                <a:off x="7252975" y="6161118"/>
                <a:ext cx="0" cy="196041"/>
              </a:xfrm>
              <a:prstGeom prst="straightConnector1">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956561" y="6164580"/>
                <a:ext cx="0" cy="196041"/>
              </a:xfrm>
              <a:prstGeom prst="straightConnector1">
                <a:avLst/>
              </a:prstGeom>
              <a:ln w="158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56561" y="6357159"/>
                <a:ext cx="4296412" cy="3462"/>
              </a:xfrm>
              <a:prstGeom prst="line">
                <a:avLst/>
              </a:prstGeom>
              <a:ln w="158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8685" name="Group 28684"/>
          <p:cNvGrpSpPr/>
          <p:nvPr/>
        </p:nvGrpSpPr>
        <p:grpSpPr>
          <a:xfrm>
            <a:off x="101574" y="5302667"/>
            <a:ext cx="12087251" cy="997109"/>
            <a:chOff x="76200" y="5302666"/>
            <a:chExt cx="9067800" cy="997109"/>
          </a:xfrm>
        </p:grpSpPr>
        <p:sp>
          <p:nvSpPr>
            <p:cNvPr id="11" name="TextBox 10"/>
            <p:cNvSpPr txBox="1"/>
            <p:nvPr/>
          </p:nvSpPr>
          <p:spPr>
            <a:xfrm flipH="1">
              <a:off x="76200" y="5715000"/>
              <a:ext cx="9067800" cy="584775"/>
            </a:xfrm>
            <a:prstGeom prst="rect">
              <a:avLst/>
            </a:prstGeom>
            <a:noFill/>
          </p:spPr>
          <p:txBody>
            <a:bodyPr wrap="square" rtlCol="0">
              <a:spAutoFit/>
            </a:bodyPr>
            <a:lstStyle/>
            <a:p>
              <a:r>
                <a:rPr lang="en-US" sz="1600" dirty="0" err="1" smtClean="0">
                  <a:solidFill>
                    <a:srgbClr val="000000"/>
                  </a:solidFill>
                </a:rPr>
                <a:t>plan.dp</a:t>
              </a:r>
              <a:r>
                <a:rPr lang="en-US" sz="1600" dirty="0" smtClean="0">
                  <a:solidFill>
                    <a:srgbClr val="000000"/>
                  </a:solidFill>
                </a:rPr>
                <a:t>:</a:t>
              </a:r>
            </a:p>
            <a:p>
              <a:r>
                <a:rPr lang="en-US" sz="1600" dirty="0" smtClean="0">
                  <a:solidFill>
                    <a:srgbClr val="000000"/>
                  </a:solidFill>
                </a:rPr>
                <a:t>PASS  TRUE  </a:t>
              </a:r>
              <a:r>
                <a:rPr lang="en-US" sz="1600" dirty="0" err="1" smtClean="0">
                  <a:solidFill>
                    <a:srgbClr val="000000"/>
                  </a:solidFill>
                </a:rPr>
                <a:t>ExecuteAction</a:t>
              </a:r>
              <a:r>
                <a:rPr lang="en-US" sz="1600" dirty="0" smtClean="0">
                  <a:solidFill>
                    <a:srgbClr val="000000"/>
                  </a:solidFill>
                </a:rPr>
                <a:t>  method $SERVERID  “</a:t>
              </a:r>
              <a:r>
                <a:rPr lang="en-US" sz="1600" dirty="0" err="1" smtClean="0">
                  <a:solidFill>
                    <a:srgbClr val="000000"/>
                  </a:solidFill>
                </a:rPr>
                <a:t>moduleID</a:t>
              </a:r>
              <a:r>
                <a:rPr lang="en-US" sz="1600" dirty="0" smtClean="0">
                  <a:solidFill>
                    <a:srgbClr val="000000"/>
                  </a:solidFill>
                </a:rPr>
                <a:t>“  "$MODULE_HOME/Module.xml“ "$</a:t>
              </a:r>
              <a:r>
                <a:rPr lang="en-US" sz="1600" dirty="0">
                  <a:solidFill>
                    <a:srgbClr val="000000"/>
                  </a:solidFill>
                </a:rPr>
                <a:t>MODULE_HOME/servers.xml" </a:t>
              </a:r>
            </a:p>
          </p:txBody>
        </p:sp>
        <p:cxnSp>
          <p:nvCxnSpPr>
            <p:cNvPr id="28679" name="Straight Arrow Connector 28678"/>
            <p:cNvCxnSpPr>
              <a:stCxn id="2058" idx="1"/>
            </p:cNvCxnSpPr>
            <p:nvPr/>
          </p:nvCxnSpPr>
          <p:spPr>
            <a:xfrm flipH="1">
              <a:off x="685800" y="5302666"/>
              <a:ext cx="1908968" cy="56473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539372" y="3271257"/>
            <a:ext cx="1604628" cy="2674575"/>
            <a:chOff x="10584197" y="3271257"/>
            <a:chExt cx="1604628" cy="2674575"/>
          </a:xfrm>
        </p:grpSpPr>
        <p:sp>
          <p:nvSpPr>
            <p:cNvPr id="28689" name="TextBox 28688"/>
            <p:cNvSpPr txBox="1"/>
            <p:nvPr/>
          </p:nvSpPr>
          <p:spPr>
            <a:xfrm>
              <a:off x="10735832" y="5421351"/>
              <a:ext cx="1452993" cy="261610"/>
            </a:xfrm>
            <a:prstGeom prst="rect">
              <a:avLst/>
            </a:prstGeom>
            <a:noFill/>
          </p:spPr>
          <p:txBody>
            <a:bodyPr wrap="square" rtlCol="0">
              <a:spAutoFit/>
            </a:bodyPr>
            <a:lstStyle/>
            <a:p>
              <a:pPr algn="ctr"/>
              <a:r>
                <a:rPr lang="en-US" sz="1100" b="1" dirty="0" smtClean="0">
                  <a:solidFill>
                    <a:srgbClr val="000000"/>
                  </a:solidFill>
                </a:rPr>
                <a:t>CIS Connections</a:t>
              </a:r>
              <a:endParaRPr lang="en-US" sz="1100" b="1" dirty="0">
                <a:solidFill>
                  <a:srgbClr val="000000"/>
                </a:solidFill>
              </a:endParaRPr>
            </a:p>
          </p:txBody>
        </p:sp>
        <p:cxnSp>
          <p:nvCxnSpPr>
            <p:cNvPr id="28691" name="Straight Arrow Connector 28690"/>
            <p:cNvCxnSpPr/>
            <p:nvPr/>
          </p:nvCxnSpPr>
          <p:spPr>
            <a:xfrm flipV="1">
              <a:off x="11462328" y="4355724"/>
              <a:ext cx="0" cy="159010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0584197" y="3271257"/>
              <a:ext cx="1110291" cy="452421"/>
              <a:chOff x="3480223" y="2855457"/>
              <a:chExt cx="5182389" cy="2114475"/>
            </a:xfrm>
          </p:grpSpPr>
          <p:grpSp>
            <p:nvGrpSpPr>
              <p:cNvPr id="47" name="Group 27"/>
              <p:cNvGrpSpPr/>
              <p:nvPr/>
            </p:nvGrpSpPr>
            <p:grpSpPr>
              <a:xfrm>
                <a:off x="3832019" y="2864069"/>
                <a:ext cx="4373152" cy="2105863"/>
                <a:chOff x="8140700" y="1473196"/>
                <a:chExt cx="3497579" cy="659845"/>
              </a:xfrm>
            </p:grpSpPr>
            <p:sp>
              <p:nvSpPr>
                <p:cNvPr id="49" name="Rounded Rectangle 4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0" name="Rounded Rectangle 4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48"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1</a:t>
                </a:r>
                <a:endParaRPr lang="en-US" sz="1400" b="0" dirty="0">
                  <a:solidFill>
                    <a:srgbClr val="FFFFFF"/>
                  </a:solidFill>
                </a:endParaRPr>
              </a:p>
            </p:txBody>
          </p:sp>
        </p:grpSp>
        <p:grpSp>
          <p:nvGrpSpPr>
            <p:cNvPr id="55" name="Group 54"/>
            <p:cNvGrpSpPr/>
            <p:nvPr/>
          </p:nvGrpSpPr>
          <p:grpSpPr>
            <a:xfrm>
              <a:off x="10809179" y="3589988"/>
              <a:ext cx="1110291" cy="452421"/>
              <a:chOff x="3480223" y="2855457"/>
              <a:chExt cx="5182389" cy="2114475"/>
            </a:xfrm>
          </p:grpSpPr>
          <p:grpSp>
            <p:nvGrpSpPr>
              <p:cNvPr id="56" name="Group 27"/>
              <p:cNvGrpSpPr/>
              <p:nvPr/>
            </p:nvGrpSpPr>
            <p:grpSpPr>
              <a:xfrm>
                <a:off x="3832019" y="2864069"/>
                <a:ext cx="4373152" cy="2105863"/>
                <a:chOff x="8140700" y="1473196"/>
                <a:chExt cx="3497579" cy="659845"/>
              </a:xfrm>
            </p:grpSpPr>
            <p:sp>
              <p:nvSpPr>
                <p:cNvPr id="58" name="Rounded Rectangle 57"/>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9" name="Rounded Rectangle 58"/>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57"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2</a:t>
                </a:r>
                <a:endParaRPr lang="en-US" sz="1400" b="0" dirty="0">
                  <a:solidFill>
                    <a:srgbClr val="FFFFFF"/>
                  </a:solidFill>
                </a:endParaRPr>
              </a:p>
            </p:txBody>
          </p:sp>
        </p:grpSp>
        <p:grpSp>
          <p:nvGrpSpPr>
            <p:cNvPr id="60" name="Group 59"/>
            <p:cNvGrpSpPr/>
            <p:nvPr/>
          </p:nvGrpSpPr>
          <p:grpSpPr>
            <a:xfrm>
              <a:off x="11032938" y="3924020"/>
              <a:ext cx="1110291" cy="452421"/>
              <a:chOff x="3480225" y="2855460"/>
              <a:chExt cx="5182390" cy="2114475"/>
            </a:xfrm>
          </p:grpSpPr>
          <p:grpSp>
            <p:nvGrpSpPr>
              <p:cNvPr id="61" name="Group 27"/>
              <p:cNvGrpSpPr/>
              <p:nvPr/>
            </p:nvGrpSpPr>
            <p:grpSpPr>
              <a:xfrm>
                <a:off x="3832021" y="2864072"/>
                <a:ext cx="4373154" cy="2105863"/>
                <a:chOff x="8140702" y="1473197"/>
                <a:chExt cx="3497581" cy="659845"/>
              </a:xfrm>
            </p:grpSpPr>
            <p:sp>
              <p:nvSpPr>
                <p:cNvPr id="63" name="Rounded Rectangle 62"/>
                <p:cNvSpPr/>
                <p:nvPr/>
              </p:nvSpPr>
              <p:spPr>
                <a:xfrm>
                  <a:off x="8140702" y="1473197"/>
                  <a:ext cx="3497581"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64" name="Rounded Rectangle 63"/>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62" name="TextBox 6"/>
              <p:cNvSpPr txBox="1">
                <a:spLocks noChangeArrowheads="1"/>
              </p:cNvSpPr>
              <p:nvPr/>
            </p:nvSpPr>
            <p:spPr bwMode="auto">
              <a:xfrm>
                <a:off x="3480225" y="2855460"/>
                <a:ext cx="5182390" cy="133776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3</a:t>
                </a:r>
                <a:endParaRPr lang="en-US" sz="1400" b="0" dirty="0">
                  <a:solidFill>
                    <a:srgbClr val="FFFFFF"/>
                  </a:solidFill>
                </a:endParaRPr>
              </a:p>
            </p:txBody>
          </p:sp>
        </p:grpSp>
      </p:grpSp>
    </p:spTree>
    <p:extLst>
      <p:ext uri="{BB962C8B-B14F-4D97-AF65-F5344CB8AC3E}">
        <p14:creationId xmlns:p14="http://schemas.microsoft.com/office/powerpoint/2010/main" val="34490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5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5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83"/>
                                        </p:tgtEl>
                                        <p:attrNameLst>
                                          <p:attrName>style.visibility</p:attrName>
                                        </p:attrNameLst>
                                      </p:cBhvr>
                                      <p:to>
                                        <p:strVal val="visible"/>
                                      </p:to>
                                    </p:set>
                                    <p:animEffect transition="in" filter="wipe(up)">
                                      <p:cBhvr>
                                        <p:cTn id="17" dur="500"/>
                                        <p:tgtEl>
                                          <p:spTgt spid="286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right)">
                                      <p:cBhvr>
                                        <p:cTn id="22" dur="5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up)">
                                      <p:cBhvr>
                                        <p:cTn id="27" dur="500"/>
                                        <p:tgtEl>
                                          <p:spTgt spid="286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animEffect transition="in" filter="wipe(down)">
                                      <p:cBhvr>
                                        <p:cTn id="37" dur="500"/>
                                        <p:tgtEl>
                                          <p:spTgt spid="286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688"/>
                                        </p:tgtEl>
                                        <p:attrNameLst>
                                          <p:attrName>style.visibility</p:attrName>
                                        </p:attrNameLst>
                                      </p:cBhvr>
                                      <p:to>
                                        <p:strVal val="visible"/>
                                      </p:to>
                                    </p:set>
                                    <p:animEffect transition="in" filter="wipe(down)">
                                      <p:cBhvr>
                                        <p:cTn id="47"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886408"/>
            <a:ext cx="11777498" cy="5727752"/>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CIS Connections – Servers.xml</a:t>
            </a:r>
          </a:p>
        </p:txBody>
      </p:sp>
      <p:sp>
        <p:nvSpPr>
          <p:cNvPr id="28675" name="Rectangle 3"/>
          <p:cNvSpPr>
            <a:spLocks noGrp="1"/>
          </p:cNvSpPr>
          <p:nvPr>
            <p:ph type="body" idx="4294967295"/>
          </p:nvPr>
        </p:nvSpPr>
        <p:spPr>
          <a:xfrm>
            <a:off x="304721" y="961052"/>
            <a:ext cx="6683908" cy="5668347"/>
          </a:xfrm>
          <a:prstGeom prst="rect">
            <a:avLst/>
          </a:prstGeom>
        </p:spPr>
        <p:txBody>
          <a:bodyPr>
            <a:noAutofit/>
          </a:bodyPr>
          <a:lstStyle/>
          <a:p>
            <a:pPr>
              <a:lnSpc>
                <a:spcPct val="80000"/>
              </a:lnSpc>
              <a:defRPr/>
            </a:pPr>
            <a:r>
              <a:rPr lang="en-US" sz="1800" dirty="0" smtClean="0"/>
              <a:t>CIS Connection Information</a:t>
            </a:r>
            <a:endParaRPr lang="en-US" sz="1800" dirty="0"/>
          </a:p>
          <a:p>
            <a:pPr lvl="1">
              <a:lnSpc>
                <a:spcPct val="80000"/>
              </a:lnSpc>
              <a:defRPr/>
            </a:pPr>
            <a:r>
              <a:rPr lang="en-US" sz="1600" dirty="0" smtClean="0"/>
              <a:t> One </a:t>
            </a:r>
            <a:r>
              <a:rPr lang="en-US" sz="1600" dirty="0"/>
              <a:t>time configuration to list out all servers for each environment</a:t>
            </a:r>
          </a:p>
          <a:p>
            <a:pPr>
              <a:lnSpc>
                <a:spcPct val="80000"/>
              </a:lnSpc>
              <a:defRPr/>
            </a:pPr>
            <a:r>
              <a:rPr lang="en-US" sz="1800" dirty="0" smtClean="0"/>
              <a:t>Unique entries</a:t>
            </a:r>
          </a:p>
          <a:p>
            <a:pPr lvl="1">
              <a:lnSpc>
                <a:spcPct val="80000"/>
              </a:lnSpc>
              <a:defRPr/>
            </a:pPr>
            <a:r>
              <a:rPr lang="en-US" sz="1600" dirty="0" smtClean="0"/>
              <a:t> Each entry has a unique id referenced by SERVERID= in the configuration property file…e.g. </a:t>
            </a:r>
            <a:r>
              <a:rPr lang="en-US" sz="1600" dirty="0" err="1" smtClean="0"/>
              <a:t>deploy.properties</a:t>
            </a:r>
            <a:endParaRPr lang="en-US" sz="1600" dirty="0" smtClean="0"/>
          </a:p>
          <a:p>
            <a:pPr>
              <a:lnSpc>
                <a:spcPct val="80000"/>
              </a:lnSpc>
              <a:defRPr/>
            </a:pPr>
            <a:r>
              <a:rPr lang="en-US" sz="1800" dirty="0" smtClean="0"/>
              <a:t>Example Server Entry:</a:t>
            </a:r>
          </a:p>
          <a:p>
            <a:pPr marL="548640" lvl="2" indent="0">
              <a:lnSpc>
                <a:spcPct val="80000"/>
              </a:lnSpc>
              <a:spcBef>
                <a:spcPts val="700"/>
              </a:spcBef>
              <a:buNone/>
              <a:defRPr/>
            </a:pPr>
            <a:r>
              <a:rPr lang="en-US" sz="1100" dirty="0" smtClean="0"/>
              <a:t>&lt;?</a:t>
            </a:r>
            <a:r>
              <a:rPr lang="en-US" sz="1100" dirty="0"/>
              <a:t>xml version="1.0" encoding="UTF-8"?&gt;</a:t>
            </a:r>
          </a:p>
          <a:p>
            <a:pPr marL="548640" lvl="2" indent="0">
              <a:lnSpc>
                <a:spcPct val="80000"/>
              </a:lnSpc>
              <a:spcBef>
                <a:spcPts val="700"/>
              </a:spcBef>
              <a:buNone/>
              <a:defRPr/>
            </a:pPr>
            <a:r>
              <a:rPr lang="en-US" sz="1100" dirty="0"/>
              <a:t>&lt;servers</a:t>
            </a:r>
            <a:r>
              <a:rPr lang="en-US" sz="1100" dirty="0" smtClean="0"/>
              <a:t>&gt;</a:t>
            </a:r>
          </a:p>
          <a:p>
            <a:pPr marL="822960" lvl="3" indent="0">
              <a:lnSpc>
                <a:spcPct val="80000"/>
              </a:lnSpc>
              <a:spcBef>
                <a:spcPts val="700"/>
              </a:spcBef>
              <a:buNone/>
              <a:defRPr/>
            </a:pPr>
            <a:r>
              <a:rPr lang="en-US" sz="1100" dirty="0"/>
              <a:t> &lt;server&gt;</a:t>
            </a:r>
          </a:p>
          <a:p>
            <a:pPr marL="822960" lvl="3" indent="0">
              <a:lnSpc>
                <a:spcPct val="80000"/>
              </a:lnSpc>
              <a:spcBef>
                <a:spcPts val="700"/>
              </a:spcBef>
              <a:buNone/>
              <a:defRPr/>
            </a:pPr>
            <a:r>
              <a:rPr lang="en-US" sz="1100" dirty="0"/>
              <a:t>    &lt;id&gt;</a:t>
            </a:r>
            <a:r>
              <a:rPr lang="en-US" sz="1100" b="1" dirty="0">
                <a:solidFill>
                  <a:srgbClr val="FFFF00"/>
                </a:solidFill>
              </a:rPr>
              <a:t>localhost9400http</a:t>
            </a:r>
            <a:r>
              <a:rPr lang="en-US" sz="1100" dirty="0"/>
              <a:t>&lt;/id&gt;</a:t>
            </a:r>
          </a:p>
          <a:p>
            <a:pPr marL="822960" lvl="3" indent="0">
              <a:lnSpc>
                <a:spcPct val="80000"/>
              </a:lnSpc>
              <a:spcBef>
                <a:spcPts val="700"/>
              </a:spcBef>
              <a:buNone/>
              <a:defRPr/>
            </a:pPr>
            <a:r>
              <a:rPr lang="en-US" sz="1100" dirty="0"/>
              <a:t>    &lt;</a:t>
            </a:r>
            <a:r>
              <a:rPr lang="en-US" sz="1100" dirty="0" smtClean="0"/>
              <a:t>hostname&gt;host.domain.com&lt;/</a:t>
            </a:r>
            <a:r>
              <a:rPr lang="en-US" sz="1100" dirty="0"/>
              <a:t>hostname&gt;</a:t>
            </a:r>
          </a:p>
          <a:p>
            <a:pPr marL="822960" lvl="3" indent="0">
              <a:lnSpc>
                <a:spcPct val="80000"/>
              </a:lnSpc>
              <a:spcBef>
                <a:spcPts val="700"/>
              </a:spcBef>
              <a:buNone/>
              <a:defRPr/>
            </a:pPr>
            <a:r>
              <a:rPr lang="en-US" sz="1100" dirty="0"/>
              <a:t>    &lt;port&gt;9400&lt;/port&gt;</a:t>
            </a:r>
          </a:p>
          <a:p>
            <a:pPr marL="822960" lvl="3" indent="0">
              <a:lnSpc>
                <a:spcPct val="80000"/>
              </a:lnSpc>
              <a:spcBef>
                <a:spcPts val="700"/>
              </a:spcBef>
              <a:buNone/>
              <a:defRPr/>
            </a:pPr>
            <a:r>
              <a:rPr lang="en-US" sz="1100" dirty="0"/>
              <a:t>    &lt;usage&gt;DEV6.2&lt;/usage&gt;</a:t>
            </a:r>
          </a:p>
          <a:p>
            <a:pPr marL="822960" lvl="3" indent="0">
              <a:lnSpc>
                <a:spcPct val="80000"/>
              </a:lnSpc>
              <a:spcBef>
                <a:spcPts val="700"/>
              </a:spcBef>
              <a:buNone/>
              <a:defRPr/>
            </a:pPr>
            <a:r>
              <a:rPr lang="en-US" sz="1100" dirty="0"/>
              <a:t>    &lt;user&gt;admin&lt;/user&gt;</a:t>
            </a:r>
          </a:p>
          <a:p>
            <a:pPr marL="822960" lvl="3" indent="0">
              <a:lnSpc>
                <a:spcPct val="80000"/>
              </a:lnSpc>
              <a:spcBef>
                <a:spcPts val="700"/>
              </a:spcBef>
              <a:buNone/>
              <a:defRPr/>
            </a:pPr>
            <a:r>
              <a:rPr lang="en-US" sz="1100" dirty="0"/>
              <a:t>   </a:t>
            </a:r>
            <a:r>
              <a:rPr lang="en-US" sz="1100" dirty="0" smtClean="0"/>
              <a:t> &lt;</a:t>
            </a:r>
            <a:r>
              <a:rPr lang="en-US" sz="1100" dirty="0" err="1" smtClean="0"/>
              <a:t>encryptedpassword</a:t>
            </a:r>
            <a:r>
              <a:rPr lang="en-US" sz="1100" dirty="0" smtClean="0"/>
              <a:t>&gt;Encrypted:A7F632300BE8F123</a:t>
            </a:r>
            <a:r>
              <a:rPr lang="en-US" sz="1100" dirty="0"/>
              <a:t>&lt;/</a:t>
            </a:r>
            <a:r>
              <a:rPr lang="en-US" sz="1100" dirty="0" err="1"/>
              <a:t>encryptedpassword</a:t>
            </a:r>
            <a:r>
              <a:rPr lang="en-US" sz="1100" dirty="0"/>
              <a:t>&gt;</a:t>
            </a:r>
          </a:p>
          <a:p>
            <a:pPr marL="822960" lvl="3" indent="0">
              <a:lnSpc>
                <a:spcPct val="80000"/>
              </a:lnSpc>
              <a:spcBef>
                <a:spcPts val="700"/>
              </a:spcBef>
              <a:buNone/>
              <a:defRPr/>
            </a:pPr>
            <a:r>
              <a:rPr lang="en-US" sz="1100" dirty="0"/>
              <a:t>    &lt;domain&gt;composite&lt;/domain&gt;</a:t>
            </a:r>
          </a:p>
          <a:p>
            <a:pPr marL="822960" lvl="3" indent="0">
              <a:lnSpc>
                <a:spcPct val="80000"/>
              </a:lnSpc>
              <a:spcBef>
                <a:spcPts val="700"/>
              </a:spcBef>
              <a:buNone/>
              <a:defRPr/>
            </a:pPr>
            <a:r>
              <a:rPr lang="en-US" sz="1100" dirty="0"/>
              <a:t>    &lt;</a:t>
            </a:r>
            <a:r>
              <a:rPr lang="en-US" sz="1100" dirty="0" err="1"/>
              <a:t>cishome</a:t>
            </a:r>
            <a:r>
              <a:rPr lang="en-US" sz="1100" dirty="0"/>
              <a:t>&gt;C:\</a:t>
            </a:r>
            <a:r>
              <a:rPr lang="en-US" sz="1100" dirty="0" err="1" smtClean="0"/>
              <a:t>CompositeSoftware</a:t>
            </a:r>
            <a:r>
              <a:rPr lang="en-US" sz="1100" dirty="0" smtClean="0"/>
              <a:t>\CIS6.2.6&lt;/</a:t>
            </a:r>
            <a:r>
              <a:rPr lang="en-US" sz="1100" dirty="0" err="1"/>
              <a:t>cishome</a:t>
            </a:r>
            <a:r>
              <a:rPr lang="en-US" sz="1100" dirty="0"/>
              <a:t>&gt;</a:t>
            </a:r>
          </a:p>
          <a:p>
            <a:pPr marL="822960" lvl="3" indent="0">
              <a:lnSpc>
                <a:spcPct val="80000"/>
              </a:lnSpc>
              <a:spcBef>
                <a:spcPts val="700"/>
              </a:spcBef>
              <a:buNone/>
              <a:defRPr/>
            </a:pPr>
            <a:r>
              <a:rPr lang="en-US" sz="1100" dirty="0"/>
              <a:t>    &lt;</a:t>
            </a:r>
            <a:r>
              <a:rPr lang="en-US" sz="1100" dirty="0" err="1"/>
              <a:t>clustername</a:t>
            </a:r>
            <a:r>
              <a:rPr lang="en-US" sz="1100" dirty="0"/>
              <a:t>&gt;cluster2&lt;/</a:t>
            </a:r>
            <a:r>
              <a:rPr lang="en-US" sz="1100" dirty="0" err="1"/>
              <a:t>clustername</a:t>
            </a:r>
            <a:r>
              <a:rPr lang="en-US" sz="1100" dirty="0"/>
              <a:t>&gt;</a:t>
            </a:r>
          </a:p>
          <a:p>
            <a:pPr marL="822960" lvl="3" indent="0">
              <a:lnSpc>
                <a:spcPct val="80000"/>
              </a:lnSpc>
              <a:spcBef>
                <a:spcPts val="700"/>
              </a:spcBef>
              <a:buNone/>
              <a:defRPr/>
            </a:pPr>
            <a:r>
              <a:rPr lang="en-US" sz="1100" dirty="0"/>
              <a:t>    &lt;site&gt;US East&lt;/site&gt;</a:t>
            </a:r>
          </a:p>
          <a:p>
            <a:pPr marL="822960" lvl="3" indent="0">
              <a:lnSpc>
                <a:spcPct val="80000"/>
              </a:lnSpc>
              <a:spcBef>
                <a:spcPts val="700"/>
              </a:spcBef>
              <a:buNone/>
              <a:defRPr/>
            </a:pPr>
            <a:r>
              <a:rPr lang="en-US" sz="1100" dirty="0"/>
              <a:t>    &lt;</a:t>
            </a:r>
            <a:r>
              <a:rPr lang="en-US" sz="1100" dirty="0" err="1"/>
              <a:t>useHttps</a:t>
            </a:r>
            <a:r>
              <a:rPr lang="en-US" sz="1100" dirty="0"/>
              <a:t>&gt;false&lt;/</a:t>
            </a:r>
            <a:r>
              <a:rPr lang="en-US" sz="1100" dirty="0" err="1"/>
              <a:t>useHttps</a:t>
            </a:r>
            <a:r>
              <a:rPr lang="en-US" sz="1100" dirty="0"/>
              <a:t>&gt;</a:t>
            </a:r>
          </a:p>
          <a:p>
            <a:pPr marL="822960" lvl="3" indent="0">
              <a:lnSpc>
                <a:spcPct val="80000"/>
              </a:lnSpc>
              <a:spcBef>
                <a:spcPts val="700"/>
              </a:spcBef>
              <a:buNone/>
              <a:defRPr/>
            </a:pPr>
            <a:r>
              <a:rPr lang="en-US" sz="1100" dirty="0" smtClean="0"/>
              <a:t>    &lt;</a:t>
            </a:r>
            <a:r>
              <a:rPr lang="en-US" sz="1100" dirty="0" err="1" smtClean="0"/>
              <a:t>allowVariables</a:t>
            </a:r>
            <a:r>
              <a:rPr lang="en-US" sz="1100" dirty="0" smtClean="0"/>
              <a:t>&gt;true&lt;/</a:t>
            </a:r>
            <a:r>
              <a:rPr lang="en-US" sz="1100" dirty="0" err="1"/>
              <a:t>allowVariables</a:t>
            </a:r>
            <a:r>
              <a:rPr lang="en-US" sz="1100" dirty="0"/>
              <a:t>&gt;</a:t>
            </a:r>
          </a:p>
          <a:p>
            <a:pPr marL="822960" lvl="3" indent="0">
              <a:lnSpc>
                <a:spcPct val="80000"/>
              </a:lnSpc>
              <a:spcBef>
                <a:spcPts val="700"/>
              </a:spcBef>
              <a:buNone/>
              <a:defRPr/>
            </a:pPr>
            <a:r>
              <a:rPr lang="en-US" sz="1100" dirty="0"/>
              <a:t>  &lt;/server</a:t>
            </a:r>
            <a:r>
              <a:rPr lang="en-US" sz="1100" dirty="0" smtClean="0"/>
              <a:t>&gt;</a:t>
            </a:r>
          </a:p>
          <a:p>
            <a:pPr marL="548640" lvl="2" indent="0">
              <a:lnSpc>
                <a:spcPct val="80000"/>
              </a:lnSpc>
              <a:spcBef>
                <a:spcPts val="700"/>
              </a:spcBef>
              <a:buNone/>
              <a:defRPr/>
            </a:pPr>
            <a:r>
              <a:rPr lang="en-US" sz="1100" dirty="0" smtClean="0"/>
              <a:t>&lt;/servers&gt;</a:t>
            </a:r>
            <a:endParaRPr lang="en-US" sz="1100" dirty="0"/>
          </a:p>
        </p:txBody>
      </p:sp>
      <p:sp>
        <p:nvSpPr>
          <p:cNvPr id="5" name="Rectangle 4"/>
          <p:cNvSpPr/>
          <p:nvPr/>
        </p:nvSpPr>
        <p:spPr>
          <a:xfrm>
            <a:off x="6876658" y="1063695"/>
            <a:ext cx="5141559" cy="5393094"/>
          </a:xfrm>
          <a:prstGeom prst="rect">
            <a:avLst/>
          </a:prstGeom>
          <a:solidFill>
            <a:schemeClr val="accent6">
              <a:lumMod val="20000"/>
              <a:lumOff val="80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047508168"/>
              </p:ext>
            </p:extLst>
          </p:nvPr>
        </p:nvGraphicFramePr>
        <p:xfrm>
          <a:off x="6941972" y="1166330"/>
          <a:ext cx="4908286" cy="5187820"/>
        </p:xfrm>
        <a:graphic>
          <a:graphicData uri="http://schemas.openxmlformats.org/drawingml/2006/table">
            <a:tbl>
              <a:tblPr firstRow="1" firstCol="1" lastRow="1" lastCol="1" bandRow="1" bandCol="1">
                <a:tableStyleId>{5C22544A-7EE6-4342-B048-85BDC9FD1C3A}</a:tableStyleId>
              </a:tblPr>
              <a:tblGrid>
                <a:gridCol w="1346435"/>
                <a:gridCol w="2807465"/>
                <a:gridCol w="754386"/>
              </a:tblGrid>
              <a:tr h="320613">
                <a:tc>
                  <a:txBody>
                    <a:bodyPr/>
                    <a:lstStyle/>
                    <a:p>
                      <a:pPr marL="0" marR="0">
                        <a:spcBef>
                          <a:spcPts val="0"/>
                        </a:spcBef>
                        <a:spcAft>
                          <a:spcPts val="0"/>
                        </a:spcAft>
                      </a:pPr>
                      <a:r>
                        <a:rPr lang="en-US" sz="1050" b="1" dirty="0">
                          <a:solidFill>
                            <a:srgbClr val="000000"/>
                          </a:solidFill>
                          <a:effectLst/>
                        </a:rPr>
                        <a:t>Attribute</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Description</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Variables allowed</a:t>
                      </a:r>
                      <a:endParaRPr lang="en-US" sz="1050" b="1" dirty="0">
                        <a:solidFill>
                          <a:srgbClr val="000000"/>
                        </a:solidFill>
                        <a:effectLst/>
                        <a:latin typeface="Times"/>
                        <a:ea typeface="Times New Roman"/>
                        <a:cs typeface="Times New Roman"/>
                      </a:endParaRPr>
                    </a:p>
                  </a:txBody>
                  <a:tcPr marL="52111" marR="52111" marT="0" marB="0">
                    <a:noFill/>
                  </a:tcPr>
                </a:tc>
              </a:tr>
              <a:tr h="183103">
                <a:tc>
                  <a:txBody>
                    <a:bodyPr/>
                    <a:lstStyle/>
                    <a:p>
                      <a:pPr marL="0" marR="0">
                        <a:spcBef>
                          <a:spcPts val="0"/>
                        </a:spcBef>
                        <a:spcAft>
                          <a:spcPts val="0"/>
                        </a:spcAft>
                      </a:pPr>
                      <a:r>
                        <a:rPr lang="en-US" sz="1050" b="0">
                          <a:solidFill>
                            <a:srgbClr val="000000"/>
                          </a:solidFill>
                          <a:effectLst/>
                        </a:rPr>
                        <a:t>id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A unique identifier for the list of servers.</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60306">
                <a:tc>
                  <a:txBody>
                    <a:bodyPr/>
                    <a:lstStyle/>
                    <a:p>
                      <a:pPr marL="0" marR="0">
                        <a:spcBef>
                          <a:spcPts val="0"/>
                        </a:spcBef>
                        <a:spcAft>
                          <a:spcPts val="0"/>
                        </a:spcAft>
                      </a:pPr>
                      <a:r>
                        <a:rPr lang="en-US" sz="1050" b="0">
                          <a:solidFill>
                            <a:srgbClr val="000000"/>
                          </a:solidFill>
                          <a:effectLst/>
                        </a:rPr>
                        <a:t>hostname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name of the </a:t>
                      </a:r>
                      <a:r>
                        <a:rPr lang="en-US" sz="1050" b="0" dirty="0" smtClean="0">
                          <a:solidFill>
                            <a:srgbClr val="000000"/>
                          </a:solidFill>
                          <a:effectLst/>
                        </a:rPr>
                        <a:t>CIS host</a:t>
                      </a:r>
                      <a:r>
                        <a:rPr lang="en-US" sz="1050" b="0" dirty="0">
                          <a:solidFill>
                            <a:srgbClr val="000000"/>
                          </a:solidFill>
                          <a:effectLst/>
                        </a:rPr>
                        <a: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82007">
                <a:tc>
                  <a:txBody>
                    <a:bodyPr/>
                    <a:lstStyle/>
                    <a:p>
                      <a:pPr marL="0" marR="0">
                        <a:spcBef>
                          <a:spcPts val="0"/>
                        </a:spcBef>
                        <a:spcAft>
                          <a:spcPts val="0"/>
                        </a:spcAft>
                      </a:pPr>
                      <a:r>
                        <a:rPr lang="en-US" sz="1050" b="0" dirty="0">
                          <a:solidFill>
                            <a:srgbClr val="000000"/>
                          </a:solidFill>
                          <a:effectLst/>
                        </a:rPr>
                        <a:t>port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The port number for either http or https access.  Depends on how “allowHttps” is set.</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20613">
                <a:tc>
                  <a:txBody>
                    <a:bodyPr/>
                    <a:lstStyle/>
                    <a:p>
                      <a:pPr marL="0" marR="0">
                        <a:spcBef>
                          <a:spcPts val="0"/>
                        </a:spcBef>
                        <a:spcAft>
                          <a:spcPts val="0"/>
                        </a:spcAft>
                      </a:pPr>
                      <a:r>
                        <a:rPr lang="en-US" sz="1050" b="0">
                          <a:solidFill>
                            <a:srgbClr val="000000"/>
                          </a:solidFill>
                          <a:effectLst/>
                        </a:rPr>
                        <a:t>usage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how this server is used and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214119">
                <a:tc>
                  <a:txBody>
                    <a:bodyPr/>
                    <a:lstStyle/>
                    <a:p>
                      <a:pPr marL="0" marR="0">
                        <a:spcBef>
                          <a:spcPts val="0"/>
                        </a:spcBef>
                        <a:spcAft>
                          <a:spcPts val="0"/>
                        </a:spcAft>
                      </a:pPr>
                      <a:r>
                        <a:rPr lang="en-US" sz="1050" b="0" dirty="0">
                          <a:solidFill>
                            <a:srgbClr val="000000"/>
                          </a:solidFill>
                          <a:effectLst/>
                        </a:rPr>
                        <a:t>user</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user name which </a:t>
                      </a:r>
                      <a:r>
                        <a:rPr lang="en-US" sz="1050" b="0" dirty="0" smtClean="0">
                          <a:solidFill>
                            <a:srgbClr val="000000"/>
                          </a:solidFill>
                          <a:effectLst/>
                        </a:rPr>
                        <a:t>used </a:t>
                      </a:r>
                      <a:r>
                        <a:rPr lang="en-US" sz="1050" b="0" dirty="0">
                          <a:solidFill>
                            <a:srgbClr val="000000"/>
                          </a:solidFill>
                          <a:effectLst/>
                        </a:rPr>
                        <a:t>to connect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 </a:t>
                      </a:r>
                      <a:endParaRPr lang="en-US" sz="1050" b="0">
                        <a:solidFill>
                          <a:srgbClr val="000000"/>
                        </a:solidFill>
                        <a:effectLst/>
                        <a:latin typeface="Times"/>
                        <a:ea typeface="Times New Roman"/>
                        <a:cs typeface="Times New Roman"/>
                      </a:endParaRPr>
                    </a:p>
                  </a:txBody>
                  <a:tcPr marL="52111" marR="52111" marT="0" marB="0">
                    <a:noFill/>
                  </a:tcPr>
                </a:tc>
              </a:tr>
              <a:tr h="641226">
                <a:tc>
                  <a:txBody>
                    <a:bodyPr/>
                    <a:lstStyle/>
                    <a:p>
                      <a:pPr marL="0" marR="0">
                        <a:spcBef>
                          <a:spcPts val="0"/>
                        </a:spcBef>
                        <a:spcAft>
                          <a:spcPts val="0"/>
                        </a:spcAft>
                      </a:pPr>
                      <a:r>
                        <a:rPr lang="en-US" sz="1050" b="0">
                          <a:solidFill>
                            <a:srgbClr val="000000"/>
                          </a:solidFill>
                          <a:effectLst/>
                        </a:rPr>
                        <a:t>encryptedPassword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password for the user.  To encrypt this attribute execute the command: ExecutePDTool.bat –encrypt ..\resources\modules\servers.xml</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94423">
                <a:tc>
                  <a:txBody>
                    <a:bodyPr/>
                    <a:lstStyle/>
                    <a:p>
                      <a:pPr marL="0" marR="0">
                        <a:spcBef>
                          <a:spcPts val="0"/>
                        </a:spcBef>
                        <a:spcAft>
                          <a:spcPts val="0"/>
                        </a:spcAft>
                      </a:pPr>
                      <a:r>
                        <a:rPr lang="en-US" sz="1050" b="0">
                          <a:solidFill>
                            <a:srgbClr val="000000"/>
                          </a:solidFill>
                          <a:effectLst/>
                        </a:rPr>
                        <a:t>domain</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domain </a:t>
                      </a:r>
                      <a:r>
                        <a:rPr lang="en-US" sz="1050" b="0" dirty="0" smtClean="0">
                          <a:solidFill>
                            <a:srgbClr val="000000"/>
                          </a:solidFill>
                          <a:effectLst/>
                        </a:rPr>
                        <a:t>for </a:t>
                      </a:r>
                      <a:r>
                        <a:rPr lang="en-US" sz="1050" b="0" dirty="0">
                          <a:solidFill>
                            <a:srgbClr val="000000"/>
                          </a:solidFill>
                          <a:effectLst/>
                        </a:rPr>
                        <a:t>the user connecting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69609">
                <a:tc>
                  <a:txBody>
                    <a:bodyPr/>
                    <a:lstStyle/>
                    <a:p>
                      <a:pPr marL="0" marR="0">
                        <a:spcBef>
                          <a:spcPts val="0"/>
                        </a:spcBef>
                        <a:spcAft>
                          <a:spcPts val="0"/>
                        </a:spcAft>
                      </a:pPr>
                      <a:r>
                        <a:rPr lang="en-US" sz="1050" b="0">
                          <a:solidFill>
                            <a:srgbClr val="000000"/>
                          </a:solidFill>
                          <a:effectLst/>
                        </a:rPr>
                        <a:t>cishome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the Composite home directory for documentation purposes only.</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8169">
                <a:tc>
                  <a:txBody>
                    <a:bodyPr/>
                    <a:lstStyle/>
                    <a:p>
                      <a:pPr marL="0" marR="0">
                        <a:spcBef>
                          <a:spcPts val="0"/>
                        </a:spcBef>
                        <a:spcAft>
                          <a:spcPts val="0"/>
                        </a:spcAft>
                      </a:pPr>
                      <a:r>
                        <a:rPr lang="en-US" sz="1050" b="0">
                          <a:solidFill>
                            <a:srgbClr val="000000"/>
                          </a:solidFill>
                          <a:effectLst/>
                        </a:rPr>
                        <a:t>clusername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name of the Composite cluster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5528">
                <a:tc>
                  <a:txBody>
                    <a:bodyPr/>
                    <a:lstStyle/>
                    <a:p>
                      <a:pPr marL="0" marR="0">
                        <a:spcBef>
                          <a:spcPts val="0"/>
                        </a:spcBef>
                        <a:spcAft>
                          <a:spcPts val="0"/>
                        </a:spcAft>
                      </a:pPr>
                      <a:r>
                        <a:rPr lang="en-US" sz="1050" b="0">
                          <a:solidFill>
                            <a:srgbClr val="000000"/>
                          </a:solidFill>
                          <a:effectLst/>
                        </a:rPr>
                        <a:t>site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Composite site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44088">
                <a:tc>
                  <a:txBody>
                    <a:bodyPr/>
                    <a:lstStyle/>
                    <a:p>
                      <a:pPr marL="0" marR="0">
                        <a:spcBef>
                          <a:spcPts val="0"/>
                        </a:spcBef>
                        <a:spcAft>
                          <a:spcPts val="0"/>
                        </a:spcAft>
                      </a:pPr>
                      <a:r>
                        <a:rPr lang="en-US" sz="1050" b="0" dirty="0" err="1">
                          <a:solidFill>
                            <a:srgbClr val="000000"/>
                          </a:solidFill>
                          <a:effectLst/>
                        </a:rPr>
                        <a:t>useHttps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whether the connection should be made with http “false” or https “true”.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smtClean="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r h="1344016">
                <a:tc>
                  <a:txBody>
                    <a:bodyPr/>
                    <a:lstStyle/>
                    <a:p>
                      <a:pPr marL="0" marR="0">
                        <a:spcBef>
                          <a:spcPts val="0"/>
                        </a:spcBef>
                        <a:spcAft>
                          <a:spcPts val="0"/>
                        </a:spcAft>
                      </a:pPr>
                      <a:r>
                        <a:rPr lang="en-US" sz="1050" b="0" dirty="0" err="1">
                          <a:solidFill>
                            <a:srgbClr val="000000"/>
                          </a:solidFill>
                          <a:effectLst/>
                        </a:rPr>
                        <a:t>allowVariables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whether variables are allowed within all or none of the variables described here.  If the attribute is not present or false then variables are not extracted.  If “true”, then any value containing $ or % is interpreted as a variable.  Be careful of passwords containing $ or % and </a:t>
                      </a:r>
                      <a:r>
                        <a:rPr lang="en-US" sz="1050" b="0" dirty="0" err="1">
                          <a:solidFill>
                            <a:srgbClr val="000000"/>
                          </a:solidFill>
                          <a:effectLst/>
                        </a:rPr>
                        <a:t>allowVariables</a:t>
                      </a:r>
                      <a:r>
                        <a:rPr lang="en-US" sz="1050" b="0" dirty="0">
                          <a:solidFill>
                            <a:srgbClr val="000000"/>
                          </a:solidFill>
                          <a:effectLst/>
                        </a:rPr>
                        <a:t>=true. </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bl>
          </a:graphicData>
        </a:graphic>
      </p:graphicFrame>
    </p:spTree>
    <p:extLst>
      <p:ext uri="{BB962C8B-B14F-4D97-AF65-F5344CB8AC3E}">
        <p14:creationId xmlns:p14="http://schemas.microsoft.com/office/powerpoint/2010/main" val="353498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fade">
                                      <p:cBhvr>
                                        <p:cTn id="7" dur="500"/>
                                        <p:tgtEl>
                                          <p:spTgt spid="2867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5">
                                            <p:txEl>
                                              <p:pRg st="5" end="5"/>
                                            </p:txEl>
                                          </p:spTgt>
                                        </p:tgtEl>
                                        <p:attrNameLst>
                                          <p:attrName>style.visibility</p:attrName>
                                        </p:attrNameLst>
                                      </p:cBhvr>
                                      <p:to>
                                        <p:strVal val="visible"/>
                                      </p:to>
                                    </p:set>
                                    <p:animEffect transition="in" filter="fade">
                                      <p:cBhvr>
                                        <p:cTn id="10" dur="500"/>
                                        <p:tgtEl>
                                          <p:spTgt spid="2867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animEffect transition="in" filter="fade">
                                      <p:cBhvr>
                                        <p:cTn id="13" dur="500"/>
                                        <p:tgtEl>
                                          <p:spTgt spid="2867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675">
                                            <p:txEl>
                                              <p:pRg st="7" end="7"/>
                                            </p:txEl>
                                          </p:spTgt>
                                        </p:tgtEl>
                                        <p:attrNameLst>
                                          <p:attrName>style.visibility</p:attrName>
                                        </p:attrNameLst>
                                      </p:cBhvr>
                                      <p:to>
                                        <p:strVal val="visible"/>
                                      </p:to>
                                    </p:set>
                                    <p:animEffect transition="in" filter="fade">
                                      <p:cBhvr>
                                        <p:cTn id="16" dur="500"/>
                                        <p:tgtEl>
                                          <p:spTgt spid="2867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animEffect transition="in" filter="fade">
                                      <p:cBhvr>
                                        <p:cTn id="19" dur="500"/>
                                        <p:tgtEl>
                                          <p:spTgt spid="28675">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675">
                                            <p:txEl>
                                              <p:pRg st="9" end="9"/>
                                            </p:txEl>
                                          </p:spTgt>
                                        </p:tgtEl>
                                        <p:attrNameLst>
                                          <p:attrName>style.visibility</p:attrName>
                                        </p:attrNameLst>
                                      </p:cBhvr>
                                      <p:to>
                                        <p:strVal val="visible"/>
                                      </p:to>
                                    </p:set>
                                    <p:animEffect transition="in" filter="fade">
                                      <p:cBhvr>
                                        <p:cTn id="22" dur="500"/>
                                        <p:tgtEl>
                                          <p:spTgt spid="2867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675">
                                            <p:txEl>
                                              <p:pRg st="10" end="10"/>
                                            </p:txEl>
                                          </p:spTgt>
                                        </p:tgtEl>
                                        <p:attrNameLst>
                                          <p:attrName>style.visibility</p:attrName>
                                        </p:attrNameLst>
                                      </p:cBhvr>
                                      <p:to>
                                        <p:strVal val="visible"/>
                                      </p:to>
                                    </p:set>
                                    <p:animEffect transition="in" filter="fade">
                                      <p:cBhvr>
                                        <p:cTn id="25" dur="500"/>
                                        <p:tgtEl>
                                          <p:spTgt spid="2867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8675">
                                            <p:txEl>
                                              <p:pRg st="11" end="11"/>
                                            </p:txEl>
                                          </p:spTgt>
                                        </p:tgtEl>
                                        <p:attrNameLst>
                                          <p:attrName>style.visibility</p:attrName>
                                        </p:attrNameLst>
                                      </p:cBhvr>
                                      <p:to>
                                        <p:strVal val="visible"/>
                                      </p:to>
                                    </p:set>
                                    <p:animEffect transition="in" filter="fade">
                                      <p:cBhvr>
                                        <p:cTn id="28" dur="500"/>
                                        <p:tgtEl>
                                          <p:spTgt spid="28675">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8675">
                                            <p:txEl>
                                              <p:pRg st="12" end="12"/>
                                            </p:txEl>
                                          </p:spTgt>
                                        </p:tgtEl>
                                        <p:attrNameLst>
                                          <p:attrName>style.visibility</p:attrName>
                                        </p:attrNameLst>
                                      </p:cBhvr>
                                      <p:to>
                                        <p:strVal val="visible"/>
                                      </p:to>
                                    </p:set>
                                    <p:animEffect transition="in" filter="fade">
                                      <p:cBhvr>
                                        <p:cTn id="31" dur="500"/>
                                        <p:tgtEl>
                                          <p:spTgt spid="28675">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8675">
                                            <p:txEl>
                                              <p:pRg st="13" end="13"/>
                                            </p:txEl>
                                          </p:spTgt>
                                        </p:tgtEl>
                                        <p:attrNameLst>
                                          <p:attrName>style.visibility</p:attrName>
                                        </p:attrNameLst>
                                      </p:cBhvr>
                                      <p:to>
                                        <p:strVal val="visible"/>
                                      </p:to>
                                    </p:set>
                                    <p:animEffect transition="in" filter="fade">
                                      <p:cBhvr>
                                        <p:cTn id="34" dur="500"/>
                                        <p:tgtEl>
                                          <p:spTgt spid="2867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8675">
                                            <p:txEl>
                                              <p:pRg st="14" end="14"/>
                                            </p:txEl>
                                          </p:spTgt>
                                        </p:tgtEl>
                                        <p:attrNameLst>
                                          <p:attrName>style.visibility</p:attrName>
                                        </p:attrNameLst>
                                      </p:cBhvr>
                                      <p:to>
                                        <p:strVal val="visible"/>
                                      </p:to>
                                    </p:set>
                                    <p:animEffect transition="in" filter="fade">
                                      <p:cBhvr>
                                        <p:cTn id="37" dur="500"/>
                                        <p:tgtEl>
                                          <p:spTgt spid="2867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675">
                                            <p:txEl>
                                              <p:pRg st="15" end="15"/>
                                            </p:txEl>
                                          </p:spTgt>
                                        </p:tgtEl>
                                        <p:attrNameLst>
                                          <p:attrName>style.visibility</p:attrName>
                                        </p:attrNameLst>
                                      </p:cBhvr>
                                      <p:to>
                                        <p:strVal val="visible"/>
                                      </p:to>
                                    </p:set>
                                    <p:animEffect transition="in" filter="fade">
                                      <p:cBhvr>
                                        <p:cTn id="40" dur="500"/>
                                        <p:tgtEl>
                                          <p:spTgt spid="2867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675">
                                            <p:txEl>
                                              <p:pRg st="16" end="16"/>
                                            </p:txEl>
                                          </p:spTgt>
                                        </p:tgtEl>
                                        <p:attrNameLst>
                                          <p:attrName>style.visibility</p:attrName>
                                        </p:attrNameLst>
                                      </p:cBhvr>
                                      <p:to>
                                        <p:strVal val="visible"/>
                                      </p:to>
                                    </p:set>
                                    <p:animEffect transition="in" filter="fade">
                                      <p:cBhvr>
                                        <p:cTn id="43" dur="500"/>
                                        <p:tgtEl>
                                          <p:spTgt spid="28675">
                                            <p:txEl>
                                              <p:pRg st="16" end="1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8675">
                                            <p:txEl>
                                              <p:pRg st="17" end="17"/>
                                            </p:txEl>
                                          </p:spTgt>
                                        </p:tgtEl>
                                        <p:attrNameLst>
                                          <p:attrName>style.visibility</p:attrName>
                                        </p:attrNameLst>
                                      </p:cBhvr>
                                      <p:to>
                                        <p:strVal val="visible"/>
                                      </p:to>
                                    </p:set>
                                    <p:animEffect transition="in" filter="fade">
                                      <p:cBhvr>
                                        <p:cTn id="46" dur="500"/>
                                        <p:tgtEl>
                                          <p:spTgt spid="28675">
                                            <p:txEl>
                                              <p:pRg st="17" end="1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8675">
                                            <p:txEl>
                                              <p:pRg st="18" end="18"/>
                                            </p:txEl>
                                          </p:spTgt>
                                        </p:tgtEl>
                                        <p:attrNameLst>
                                          <p:attrName>style.visibility</p:attrName>
                                        </p:attrNameLst>
                                      </p:cBhvr>
                                      <p:to>
                                        <p:strVal val="visible"/>
                                      </p:to>
                                    </p:set>
                                    <p:animEffect transition="in" filter="fade">
                                      <p:cBhvr>
                                        <p:cTn id="49" dur="500"/>
                                        <p:tgtEl>
                                          <p:spTgt spid="28675">
                                            <p:txEl>
                                              <p:pRg st="18" end="1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8675">
                                            <p:txEl>
                                              <p:pRg st="19" end="19"/>
                                            </p:txEl>
                                          </p:spTgt>
                                        </p:tgtEl>
                                        <p:attrNameLst>
                                          <p:attrName>style.visibility</p:attrName>
                                        </p:attrNameLst>
                                      </p:cBhvr>
                                      <p:to>
                                        <p:strVal val="visible"/>
                                      </p:to>
                                    </p:set>
                                    <p:animEffect transition="in" filter="fade">
                                      <p:cBhvr>
                                        <p:cTn id="52" dur="500"/>
                                        <p:tgtEl>
                                          <p:spTgt spid="28675">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8675">
                                            <p:txEl>
                                              <p:pRg st="20" end="20"/>
                                            </p:txEl>
                                          </p:spTgt>
                                        </p:tgtEl>
                                        <p:attrNameLst>
                                          <p:attrName>style.visibility</p:attrName>
                                        </p:attrNameLst>
                                      </p:cBhvr>
                                      <p:to>
                                        <p:strVal val="visible"/>
                                      </p:to>
                                    </p:set>
                                    <p:animEffect transition="in" filter="fade">
                                      <p:cBhvr>
                                        <p:cTn id="55" dur="500"/>
                                        <p:tgtEl>
                                          <p:spTgt spid="28675">
                                            <p:txEl>
                                              <p:pRg st="20" end="2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8675">
                                            <p:txEl>
                                              <p:pRg st="21" end="21"/>
                                            </p:txEl>
                                          </p:spTgt>
                                        </p:tgtEl>
                                        <p:attrNameLst>
                                          <p:attrName>style.visibility</p:attrName>
                                        </p:attrNameLst>
                                      </p:cBhvr>
                                      <p:to>
                                        <p:strVal val="visible"/>
                                      </p:to>
                                    </p:set>
                                    <p:animEffect transition="in" filter="fade">
                                      <p:cBhvr>
                                        <p:cTn id="58" dur="500"/>
                                        <p:tgtEl>
                                          <p:spTgt spid="28675">
                                            <p:txEl>
                                              <p:pRg st="21" end="21"/>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2"/>
            <a:ext cx="5406414" cy="3451094"/>
          </a:xfrm>
        </p:spPr>
        <p:txBody>
          <a:bodyPr/>
          <a:lstStyle/>
          <a:p>
            <a:pPr>
              <a:lnSpc>
                <a:spcPct val="90000"/>
              </a:lnSpc>
            </a:pPr>
            <a:r>
              <a:rPr lang="en-US" sz="2800" dirty="0" err="1" smtClean="0">
                <a:latin typeface="+mn-lt"/>
              </a:rPr>
              <a:t>PDTool</a:t>
            </a:r>
            <a:r>
              <a:rPr lang="en-US" sz="2800" dirty="0" smtClean="0">
                <a:latin typeface="+mn-lt"/>
              </a:rPr>
              <a:t> Basic Information</a:t>
            </a:r>
          </a:p>
          <a:p>
            <a:pPr>
              <a:lnSpc>
                <a:spcPct val="90000"/>
              </a:lnSpc>
            </a:pPr>
            <a:r>
              <a:rPr lang="en-US" sz="2800" dirty="0" err="1" smtClean="0">
                <a:latin typeface="+mn-lt"/>
              </a:rPr>
              <a:t>PDTool</a:t>
            </a:r>
            <a:r>
              <a:rPr lang="en-US" sz="2800" dirty="0" smtClean="0">
                <a:latin typeface="+mn-lt"/>
              </a:rPr>
              <a:t> Best Practices</a:t>
            </a:r>
          </a:p>
          <a:p>
            <a:pPr>
              <a:lnSpc>
                <a:spcPct val="90000"/>
              </a:lnSpc>
            </a:pPr>
            <a:r>
              <a:rPr lang="en-US" sz="2800" dirty="0" smtClean="0">
                <a:latin typeface="+mn-lt"/>
              </a:rPr>
              <a:t>Typical Deployment Scenario</a:t>
            </a:r>
          </a:p>
          <a:p>
            <a:pPr>
              <a:lnSpc>
                <a:spcPct val="90000"/>
              </a:lnSpc>
            </a:pPr>
            <a:r>
              <a:rPr lang="en-US" sz="2800" dirty="0" smtClean="0">
                <a:latin typeface="+mn-lt"/>
              </a:rPr>
              <a:t>Command-line Execution</a:t>
            </a:r>
          </a:p>
          <a:p>
            <a:pPr>
              <a:lnSpc>
                <a:spcPct val="90000"/>
              </a:lnSpc>
            </a:pPr>
            <a:r>
              <a:rPr lang="en-US" sz="2800" dirty="0" err="1" smtClean="0">
                <a:latin typeface="+mn-lt"/>
              </a:rPr>
              <a:t>PDTool</a:t>
            </a:r>
            <a:r>
              <a:rPr lang="en-US" sz="2800" dirty="0" smtClean="0">
                <a:latin typeface="+mn-lt"/>
              </a:rPr>
              <a:t> Advanced</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6528148"/>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Autofit/>
          </a:bodyPr>
          <a:lstStyle/>
          <a:p>
            <a:pPr>
              <a:lnSpc>
                <a:spcPct val="80000"/>
              </a:lnSpc>
              <a:defRPr/>
            </a:pPr>
            <a:r>
              <a:rPr lang="en-US" sz="2800" dirty="0" smtClean="0"/>
              <a:t>What makes up a module</a:t>
            </a:r>
          </a:p>
          <a:p>
            <a:pPr lvl="1"/>
            <a:r>
              <a:rPr lang="en-US" sz="2400" dirty="0" smtClean="0"/>
              <a:t> 1</a:t>
            </a:r>
            <a:r>
              <a:rPr lang="en-US" sz="2400" dirty="0"/>
              <a:t>. </a:t>
            </a:r>
            <a:r>
              <a:rPr lang="en-US" sz="2400" b="1" dirty="0"/>
              <a:t>Module Name </a:t>
            </a:r>
            <a:r>
              <a:rPr lang="en-US" sz="2400" dirty="0"/>
              <a:t>– The name of the Module. </a:t>
            </a:r>
          </a:p>
          <a:p>
            <a:pPr lvl="1"/>
            <a:r>
              <a:rPr lang="en-US" sz="2400" dirty="0" smtClean="0"/>
              <a:t> 2</a:t>
            </a:r>
            <a:r>
              <a:rPr lang="en-US" sz="2400" dirty="0"/>
              <a:t>. </a:t>
            </a:r>
            <a:r>
              <a:rPr lang="en-US" sz="2400" b="1" dirty="0"/>
              <a:t>Module Action </a:t>
            </a:r>
            <a:r>
              <a:rPr lang="en-US" sz="2400" dirty="0"/>
              <a:t>– The action to be performed against a CIS instance. </a:t>
            </a:r>
          </a:p>
          <a:p>
            <a:pPr lvl="1"/>
            <a:r>
              <a:rPr lang="en-US" sz="2400" dirty="0" smtClean="0"/>
              <a:t> 3</a:t>
            </a:r>
            <a:r>
              <a:rPr lang="en-US" sz="2400" dirty="0"/>
              <a:t>. </a:t>
            </a:r>
            <a:r>
              <a:rPr lang="en-US" sz="2400" b="1" dirty="0"/>
              <a:t>Module XML Property File </a:t>
            </a:r>
            <a:r>
              <a:rPr lang="en-US" sz="2400" dirty="0"/>
              <a:t>– The XML </a:t>
            </a:r>
            <a:r>
              <a:rPr lang="en-US" sz="2400" dirty="0" smtClean="0"/>
              <a:t>configuration file </a:t>
            </a:r>
            <a:r>
              <a:rPr lang="en-US" sz="2400" dirty="0"/>
              <a:t>located in </a:t>
            </a:r>
            <a:r>
              <a:rPr lang="en-US" sz="2000" dirty="0" smtClean="0"/>
              <a:t>PDTool62\resources\modules</a:t>
            </a:r>
            <a:r>
              <a:rPr lang="en-US" sz="2400" dirty="0" smtClean="0"/>
              <a:t> </a:t>
            </a:r>
            <a:endParaRPr lang="en-US" sz="2400" dirty="0"/>
          </a:p>
          <a:p>
            <a:pPr>
              <a:lnSpc>
                <a:spcPct val="80000"/>
              </a:lnSpc>
              <a:defRPr/>
            </a:pPr>
            <a:r>
              <a:rPr lang="en-US" sz="2800" dirty="0" smtClean="0"/>
              <a:t>Each Module has specific XML configuration</a:t>
            </a:r>
          </a:p>
          <a:p>
            <a:pPr lvl="1">
              <a:lnSpc>
                <a:spcPct val="80000"/>
              </a:lnSpc>
              <a:defRPr/>
            </a:pPr>
            <a:r>
              <a:rPr lang="en-US" sz="2400" dirty="0" smtClean="0"/>
              <a:t> Provides the details of what to configure on the target server</a:t>
            </a:r>
          </a:p>
          <a:p>
            <a:pPr lvl="1">
              <a:lnSpc>
                <a:spcPct val="80000"/>
              </a:lnSpc>
              <a:defRPr/>
            </a:pPr>
            <a:r>
              <a:rPr lang="en-US" sz="2400" dirty="0" smtClean="0"/>
              <a:t> Validated by PDToolModules.xsd</a:t>
            </a:r>
          </a:p>
          <a:p>
            <a:pPr lvl="1">
              <a:lnSpc>
                <a:spcPct val="80000"/>
              </a:lnSpc>
              <a:defRPr/>
            </a:pPr>
            <a:r>
              <a:rPr lang="en-US" sz="2400" dirty="0" smtClean="0"/>
              <a:t> Documented in </a:t>
            </a:r>
            <a:r>
              <a:rPr lang="en-US" sz="2400" dirty="0"/>
              <a:t>each module PDF and with </a:t>
            </a:r>
            <a:r>
              <a:rPr lang="en-US" sz="2400" dirty="0" smtClean="0"/>
              <a:t>PDToolModules.xsd.html found in /docs folder.</a:t>
            </a:r>
          </a:p>
          <a:p>
            <a:pPr>
              <a:lnSpc>
                <a:spcPct val="80000"/>
              </a:lnSpc>
              <a:defRPr/>
            </a:pPr>
            <a:r>
              <a:rPr lang="en-US" sz="2800" dirty="0" smtClean="0"/>
              <a:t>Unique entries</a:t>
            </a:r>
          </a:p>
          <a:p>
            <a:pPr lvl="1">
              <a:lnSpc>
                <a:spcPct val="80000"/>
              </a:lnSpc>
              <a:defRPr/>
            </a:pPr>
            <a:r>
              <a:rPr lang="en-US" sz="2400" dirty="0" smtClean="0"/>
              <a:t> Each module has a unique identifier.   </a:t>
            </a:r>
            <a:r>
              <a:rPr lang="en-US" sz="2400" dirty="0" smtClean="0">
                <a:solidFill>
                  <a:schemeClr val="accent6">
                    <a:lumMod val="60000"/>
                    <a:lumOff val="40000"/>
                  </a:schemeClr>
                </a:solidFill>
              </a:rPr>
              <a:t>&lt;</a:t>
            </a:r>
            <a:r>
              <a:rPr lang="en-US" sz="2400" dirty="0">
                <a:solidFill>
                  <a:schemeClr val="accent6">
                    <a:lumMod val="60000"/>
                    <a:lumOff val="40000"/>
                  </a:schemeClr>
                </a:solidFill>
              </a:rPr>
              <a:t>id&gt;ds1&lt;/id&gt;</a:t>
            </a:r>
            <a:endParaRPr lang="en-US" sz="2400" dirty="0" smtClean="0">
              <a:solidFill>
                <a:schemeClr val="accent6">
                  <a:lumMod val="60000"/>
                  <a:lumOff val="40000"/>
                </a:schemeClr>
              </a:solidFill>
            </a:endParaRPr>
          </a:p>
          <a:p>
            <a:pPr lvl="1">
              <a:lnSpc>
                <a:spcPct val="80000"/>
              </a:lnSpc>
              <a:defRPr/>
            </a:pPr>
            <a:r>
              <a:rPr lang="en-US" sz="2400" dirty="0" smtClean="0"/>
              <a:t> It can contain any unique string within the context of that module.xml file.</a:t>
            </a:r>
            <a:endParaRPr lang="en-US" sz="2000" dirty="0"/>
          </a:p>
          <a:p>
            <a:pPr lvl="2">
              <a:lnSpc>
                <a:spcPct val="80000"/>
              </a:lnSpc>
              <a:defRP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Module Configuration – Module.xml</a:t>
            </a:r>
          </a:p>
        </p:txBody>
      </p:sp>
    </p:spTree>
    <p:extLst>
      <p:ext uri="{BB962C8B-B14F-4D97-AF65-F5344CB8AC3E}">
        <p14:creationId xmlns:p14="http://schemas.microsoft.com/office/powerpoint/2010/main" val="1400875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5369939" cy="5562600"/>
          </a:xfrm>
          <a:prstGeom prst="rect">
            <a:avLst/>
          </a:prstGeom>
        </p:spPr>
        <p:txBody>
          <a:bodyPr>
            <a:normAutofit/>
          </a:bodyPr>
          <a:lstStyle/>
          <a:p>
            <a:pPr>
              <a:lnSpc>
                <a:spcPct val="80000"/>
              </a:lnSpc>
              <a:defRPr/>
            </a:pPr>
            <a:r>
              <a:rPr lang="en-US" sz="3200" dirty="0" smtClean="0"/>
              <a:t>Location: PDTool62/logs</a:t>
            </a:r>
          </a:p>
          <a:p>
            <a:pPr lvl="1"/>
            <a:r>
              <a:rPr lang="en-US" sz="2800" dirty="0"/>
              <a:t> </a:t>
            </a:r>
            <a:r>
              <a:rPr lang="en-US" sz="2800" dirty="0" smtClean="0"/>
              <a:t>app.log</a:t>
            </a:r>
          </a:p>
          <a:p>
            <a:pPr marL="1141412" lvl="2" indent="-457200">
              <a:buFont typeface="Arial" panose="020B0604020202020204" pitchFamily="34" charset="0"/>
              <a:buChar char="•"/>
            </a:pPr>
            <a:r>
              <a:rPr lang="en-US" sz="2600" dirty="0" smtClean="0"/>
              <a:t>provides </a:t>
            </a:r>
            <a:r>
              <a:rPr lang="en-US" sz="2600" dirty="0"/>
              <a:t>a rolling log of executions built on </a:t>
            </a:r>
            <a:r>
              <a:rPr lang="en-US" sz="2600" dirty="0" smtClean="0"/>
              <a:t>log4j</a:t>
            </a:r>
          </a:p>
          <a:p>
            <a:pPr lvl="1"/>
            <a:endParaRPr lang="en-US" sz="2800" dirty="0"/>
          </a:p>
          <a:p>
            <a:pPr lvl="1"/>
            <a:endParaRPr lang="en-US" sz="2800" dirty="0" smtClean="0"/>
          </a:p>
          <a:p>
            <a:pPr lvl="1"/>
            <a:endParaRPr lang="en-US" sz="2800" dirty="0" smtClean="0"/>
          </a:p>
          <a:p>
            <a:pPr lvl="1"/>
            <a:r>
              <a:rPr lang="en-US" sz="2800" dirty="0" smtClean="0"/>
              <a:t> summary.log</a:t>
            </a:r>
          </a:p>
          <a:p>
            <a:pPr marL="1141412" lvl="2" indent="-457200">
              <a:buFont typeface="Arial" panose="020B0604020202020204" pitchFamily="34" charset="0"/>
              <a:buChar char="•"/>
            </a:pPr>
            <a:r>
              <a:rPr lang="en-US" sz="2600" dirty="0" smtClean="0"/>
              <a:t>single </a:t>
            </a:r>
            <a:r>
              <a:rPr lang="en-US" sz="2600" dirty="0"/>
              <a:t>point-in-time execution summary </a:t>
            </a:r>
          </a:p>
          <a:p>
            <a:pPr lvl="2">
              <a:lnSpc>
                <a:spcPct val="80000"/>
              </a:lnSpc>
              <a:defRPr/>
            </a:pPr>
            <a:endParaRPr lang="en-US" sz="24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err="1"/>
              <a:t>PDTool</a:t>
            </a:r>
            <a:r>
              <a:rPr lang="en-US" dirty="0"/>
              <a:t>: Logs</a:t>
            </a:r>
            <a:endParaRPr lang="en-US" dirty="0" smtClean="0">
              <a:ea typeface="ＭＳ Ｐゴシック" pitchFamily="34"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41" y="4506040"/>
            <a:ext cx="4837179" cy="205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741" y="1040523"/>
            <a:ext cx="4918869" cy="167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742" y="2881336"/>
            <a:ext cx="4918869" cy="123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74660" y="2881336"/>
            <a:ext cx="1347081"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End of Log</a:t>
            </a:r>
            <a:endParaRPr lang="en-US" b="1" dirty="0">
              <a:solidFill>
                <a:srgbClr val="000000"/>
              </a:solidFill>
            </a:endParaRPr>
          </a:p>
        </p:txBody>
      </p:sp>
      <p:sp>
        <p:nvSpPr>
          <p:cNvPr id="10" name="TextBox 9"/>
          <p:cNvSpPr txBox="1"/>
          <p:nvPr/>
        </p:nvSpPr>
        <p:spPr>
          <a:xfrm>
            <a:off x="5674660" y="1040523"/>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Beginning of Log</a:t>
            </a:r>
            <a:endParaRPr lang="en-US" b="1" dirty="0">
              <a:solidFill>
                <a:srgbClr val="000000"/>
              </a:solidFill>
            </a:endParaRPr>
          </a:p>
        </p:txBody>
      </p:sp>
      <p:sp>
        <p:nvSpPr>
          <p:cNvPr id="11" name="TextBox 10"/>
          <p:cNvSpPr txBox="1"/>
          <p:nvPr/>
        </p:nvSpPr>
        <p:spPr>
          <a:xfrm>
            <a:off x="5674660" y="4506040"/>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Summary Log</a:t>
            </a:r>
            <a:endParaRPr lang="en-US" b="1" dirty="0">
              <a:solidFill>
                <a:srgbClr val="000000"/>
              </a:solidFill>
            </a:endParaRPr>
          </a:p>
        </p:txBody>
      </p:sp>
    </p:spTree>
    <p:extLst>
      <p:ext uri="{BB962C8B-B14F-4D97-AF65-F5344CB8AC3E}">
        <p14:creationId xmlns:p14="http://schemas.microsoft.com/office/powerpoint/2010/main" val="3326180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Advanced</a:t>
            </a:r>
            <a:endParaRPr lang="en-US" sz="4800" dirty="0"/>
          </a:p>
        </p:txBody>
      </p:sp>
    </p:spTree>
    <p:extLst>
      <p:ext uri="{BB962C8B-B14F-4D97-AF65-F5344CB8AC3E}">
        <p14:creationId xmlns:p14="http://schemas.microsoft.com/office/powerpoint/2010/main" val="1090699504"/>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Deployment  Architecture</a:t>
            </a: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7" y="1085654"/>
            <a:ext cx="1178032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03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a:bodyPr>
          <a:lstStyle/>
          <a:p>
            <a:r>
              <a:rPr lang="en-US" sz="3200" dirty="0" smtClean="0"/>
              <a:t>Dynamic Strategy (use variables)</a:t>
            </a:r>
          </a:p>
          <a:p>
            <a:pPr lvl="1"/>
            <a:r>
              <a:rPr lang="en-US" sz="2400" dirty="0" smtClean="0"/>
              <a:t> Use variables to specify environment differences or refer to environments.</a:t>
            </a:r>
          </a:p>
          <a:p>
            <a:pPr lvl="1"/>
            <a:r>
              <a:rPr lang="en-US" sz="2400" dirty="0"/>
              <a:t> </a:t>
            </a:r>
            <a:r>
              <a:rPr lang="en-US" sz="2400" dirty="0" smtClean="0"/>
              <a:t>Variables are acquired from</a:t>
            </a:r>
          </a:p>
          <a:p>
            <a:pPr marL="1027112" lvl="2" indent="-342900">
              <a:buFont typeface="Arial" panose="020B0604020202020204" pitchFamily="34" charset="0"/>
              <a:buChar char="•"/>
            </a:pPr>
            <a:r>
              <a:rPr lang="en-US" sz="2200" dirty="0" smtClean="0"/>
              <a:t>System “OS Environment” – set by batch or shell script, setVars.bat, setMyVars.bat</a:t>
            </a:r>
          </a:p>
          <a:p>
            <a:pPr marL="1027112" lvl="2" indent="-342900">
              <a:buFont typeface="Arial" panose="020B0604020202020204" pitchFamily="34" charset="0"/>
              <a:buChar char="•"/>
            </a:pPr>
            <a:r>
              <a:rPr lang="en-US" sz="2200" dirty="0" smtClean="0"/>
              <a:t>Java JVM Environment – set by </a:t>
            </a:r>
            <a:r>
              <a:rPr lang="en-US" sz="2200" dirty="0"/>
              <a:t>-</a:t>
            </a:r>
            <a:r>
              <a:rPr lang="en-US" sz="2200" dirty="0" smtClean="0"/>
              <a:t>DVAR=value upon execution of java.exe</a:t>
            </a:r>
          </a:p>
          <a:p>
            <a:pPr marL="1027112" lvl="2" indent="-342900">
              <a:buFont typeface="Arial" panose="020B0604020202020204" pitchFamily="34" charset="0"/>
              <a:buChar char="•"/>
            </a:pPr>
            <a:r>
              <a:rPr lang="en-US" sz="2200" dirty="0" smtClean="0"/>
              <a:t>Configuration Property File – specified by -</a:t>
            </a:r>
            <a:r>
              <a:rPr lang="en-US" sz="2200" dirty="0" err="1" smtClean="0"/>
              <a:t>config</a:t>
            </a:r>
            <a:r>
              <a:rPr lang="en-US" sz="2200" dirty="0" smtClean="0"/>
              <a:t> or the default “</a:t>
            </a:r>
            <a:r>
              <a:rPr lang="en-US" sz="2200" dirty="0" err="1" smtClean="0"/>
              <a:t>deploy.properties</a:t>
            </a:r>
            <a:r>
              <a:rPr lang="en-US" sz="2200" dirty="0" smtClean="0"/>
              <a:t>”.</a:t>
            </a:r>
          </a:p>
          <a:p>
            <a:pPr lvl="1"/>
            <a:r>
              <a:rPr lang="en-US" sz="2400" dirty="0"/>
              <a:t> </a:t>
            </a:r>
            <a:r>
              <a:rPr lang="en-US" sz="2400" dirty="0" smtClean="0"/>
              <a:t>Variables can be used in configuration property files, plan files and module files</a:t>
            </a:r>
          </a:p>
          <a:p>
            <a:pPr lvl="1"/>
            <a:r>
              <a:rPr lang="en-US" sz="2400" dirty="0"/>
              <a:t> </a:t>
            </a:r>
            <a:r>
              <a:rPr lang="en-US" sz="2400" dirty="0" smtClean="0"/>
              <a:t>Property order of precedence can be altered on how variables are retrieved</a:t>
            </a:r>
          </a:p>
          <a:p>
            <a:pPr marL="1027112" lvl="2" indent="-342900">
              <a:buFont typeface="Arial" panose="020B0604020202020204" pitchFamily="34" charset="0"/>
              <a:buChar char="•"/>
            </a:pPr>
            <a:r>
              <a:rPr lang="en-US" sz="2200" dirty="0" smtClean="0"/>
              <a:t>Default: JVM   PROPERTY_FILE   SYSTEM</a:t>
            </a:r>
          </a:p>
          <a:p>
            <a:pPr marL="1027112" lvl="2" indent="-342900">
              <a:buFont typeface="Arial" panose="020B0604020202020204" pitchFamily="34" charset="0"/>
              <a:buChar char="•"/>
            </a:pPr>
            <a:r>
              <a:rPr lang="en-US" sz="2200" dirty="0" smtClean="0"/>
              <a:t>Snapshot of default configuration property file – “</a:t>
            </a:r>
            <a:r>
              <a:rPr lang="en-US" sz="2200" dirty="0" err="1" smtClean="0"/>
              <a:t>deploy.properties</a:t>
            </a:r>
            <a:r>
              <a:rPr lang="en-US" sz="2200" dirty="0" smtClean="0"/>
              <a:t>” </a:t>
            </a: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373" y="5533010"/>
            <a:ext cx="7952114" cy="10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619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fontScale="55000" lnSpcReduction="20000"/>
          </a:bodyPr>
          <a:lstStyle/>
          <a:p>
            <a:r>
              <a:rPr lang="en-US" sz="4400" dirty="0" smtClean="0"/>
              <a:t>Parameterized deployment plan file line</a:t>
            </a:r>
          </a:p>
          <a:p>
            <a:pPr marL="569912" indent="-34290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a:t>
            </a:r>
            <a:r>
              <a:rPr lang="en-US" sz="2400" dirty="0">
                <a:solidFill>
                  <a:srgbClr val="FFFF99"/>
                </a:solidFill>
              </a:rPr>
              <a:t>$SERVERID  “ds1, ds2“ "$MODULE_HOME/DataSourceModule_$ENVIRONMENT.xml" "$</a:t>
            </a:r>
            <a:r>
              <a:rPr lang="en-US" sz="2400" dirty="0" smtClean="0">
                <a:solidFill>
                  <a:srgbClr val="FFFF99"/>
                </a:solidFill>
              </a:rPr>
              <a:t>MODULE_HOME/servers.xml”</a:t>
            </a:r>
          </a:p>
          <a:p>
            <a:pPr lvl="1"/>
            <a:endParaRPr lang="en-US" sz="2800" dirty="0">
              <a:solidFill>
                <a:srgbClr val="FFFF99"/>
              </a:solidFill>
            </a:endParaRPr>
          </a:p>
          <a:p>
            <a:pPr lvl="1"/>
            <a:endParaRPr lang="en-US" sz="2600" dirty="0" smtClean="0"/>
          </a:p>
          <a:p>
            <a:pPr lvl="1"/>
            <a:endParaRPr lang="en-US" sz="2600" dirty="0"/>
          </a:p>
          <a:p>
            <a:pPr lvl="1"/>
            <a:endParaRPr lang="en-US" sz="2600" dirty="0" smtClean="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r>
              <a:rPr lang="en-US" sz="4400" dirty="0" smtClean="0"/>
              <a:t>Resolved deployment plan file line</a:t>
            </a:r>
          </a:p>
          <a:p>
            <a:pPr marL="690562" lvl="1" indent="-28575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localhost9420http “</a:t>
            </a:r>
            <a:r>
              <a:rPr lang="en-US" sz="2400" dirty="0">
                <a:solidFill>
                  <a:srgbClr val="FFFF99"/>
                </a:solidFill>
              </a:rPr>
              <a:t>ds1, ds2“ </a:t>
            </a:r>
            <a:r>
              <a:rPr lang="en-US" sz="2400" dirty="0" smtClean="0">
                <a:solidFill>
                  <a:srgbClr val="FFFF99"/>
                </a:solidFill>
              </a:rPr>
              <a:t>“P:/resources/modules/DataSourceModule_UAT.xml</a:t>
            </a:r>
            <a:r>
              <a:rPr lang="en-US" sz="2400" dirty="0">
                <a:solidFill>
                  <a:srgbClr val="FFFF99"/>
                </a:solidFill>
              </a:rPr>
              <a:t>" </a:t>
            </a:r>
            <a:r>
              <a:rPr lang="en-US" sz="2400" dirty="0" smtClean="0">
                <a:solidFill>
                  <a:srgbClr val="FFFF99"/>
                </a:solidFill>
              </a:rPr>
              <a:t>“P:/resources/modules/servers.xml “</a:t>
            </a:r>
            <a:endParaRPr lang="en-US" sz="2400" dirty="0">
              <a:solidFill>
                <a:srgbClr val="FFFF99"/>
              </a:solidFill>
            </a:endParaRP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 (cont.)</a:t>
            </a:r>
          </a:p>
        </p:txBody>
      </p:sp>
      <p:grpSp>
        <p:nvGrpSpPr>
          <p:cNvPr id="13" name="Group 12"/>
          <p:cNvGrpSpPr/>
          <p:nvPr/>
        </p:nvGrpSpPr>
        <p:grpSpPr>
          <a:xfrm>
            <a:off x="3621613" y="2282500"/>
            <a:ext cx="5448300" cy="2193580"/>
            <a:chOff x="793571" y="3898822"/>
            <a:chExt cx="5448300" cy="2193580"/>
          </a:xfrm>
        </p:grpSpPr>
        <p:pic>
          <p:nvPicPr>
            <p:cNvPr id="51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71" y="4652885"/>
              <a:ext cx="5448300" cy="104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71" y="3898822"/>
              <a:ext cx="5448300" cy="75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571" y="5727277"/>
              <a:ext cx="544830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3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33" y="4523843"/>
            <a:ext cx="4062412" cy="1112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Group 37"/>
          <p:cNvGrpSpPr/>
          <p:nvPr/>
        </p:nvGrpSpPr>
        <p:grpSpPr>
          <a:xfrm>
            <a:off x="3836681" y="4476080"/>
            <a:ext cx="2273834" cy="1010314"/>
            <a:chOff x="3836681" y="4476080"/>
            <a:chExt cx="2273834" cy="1010314"/>
          </a:xfrm>
        </p:grpSpPr>
        <p:cxnSp>
          <p:nvCxnSpPr>
            <p:cNvPr id="10" name="Straight Arrow Connector 9"/>
            <p:cNvCxnSpPr>
              <a:endCxn id="31" idx="1"/>
            </p:cNvCxnSpPr>
            <p:nvPr/>
          </p:nvCxnSpPr>
          <p:spPr>
            <a:xfrm flipV="1">
              <a:off x="3836681" y="5234150"/>
              <a:ext cx="661204" cy="2522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7885" y="5080261"/>
              <a:ext cx="1612630" cy="307777"/>
            </a:xfrm>
            <a:prstGeom prst="rect">
              <a:avLst/>
            </a:prstGeom>
            <a:solidFill>
              <a:schemeClr val="bg1"/>
            </a:solidFill>
            <a:ln>
              <a:solidFill>
                <a:schemeClr val="tx1"/>
              </a:solidFill>
            </a:ln>
          </p:spPr>
          <p:txBody>
            <a:bodyPr wrap="square" rtlCol="0">
              <a:spAutoFit/>
            </a:bodyPr>
            <a:lstStyle/>
            <a:p>
              <a:r>
                <a:rPr lang="en-US" sz="1400" dirty="0" smtClean="0"/>
                <a:t>Resolves to: P:</a:t>
              </a:r>
              <a:endParaRPr lang="en-US" sz="1400" dirty="0"/>
            </a:p>
          </p:txBody>
        </p:sp>
        <p:cxnSp>
          <p:nvCxnSpPr>
            <p:cNvPr id="5" name="Straight Arrow Connector 4"/>
            <p:cNvCxnSpPr/>
            <p:nvPr/>
          </p:nvCxnSpPr>
          <p:spPr>
            <a:xfrm flipV="1">
              <a:off x="5344990" y="4476080"/>
              <a:ext cx="0" cy="6041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20412" y="1762814"/>
            <a:ext cx="3506771" cy="1139274"/>
            <a:chOff x="5420412" y="1762814"/>
            <a:chExt cx="3506771" cy="1139274"/>
          </a:xfrm>
        </p:grpSpPr>
        <p:cxnSp>
          <p:nvCxnSpPr>
            <p:cNvPr id="50" name="Straight Arrow Connector 49"/>
            <p:cNvCxnSpPr/>
            <p:nvPr/>
          </p:nvCxnSpPr>
          <p:spPr>
            <a:xfrm flipV="1">
              <a:off x="5524107" y="1762814"/>
              <a:ext cx="2488677" cy="11392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20412" y="1899069"/>
              <a:ext cx="3506771" cy="307777"/>
            </a:xfrm>
            <a:prstGeom prst="rect">
              <a:avLst/>
            </a:prstGeom>
            <a:solidFill>
              <a:schemeClr val="bg1"/>
            </a:solidFill>
            <a:ln>
              <a:solidFill>
                <a:schemeClr val="tx1"/>
              </a:solidFill>
            </a:ln>
          </p:spPr>
          <p:txBody>
            <a:bodyPr wrap="square" rtlCol="0">
              <a:spAutoFit/>
            </a:bodyPr>
            <a:lstStyle/>
            <a:p>
              <a:r>
                <a:rPr lang="en-US" sz="1400" dirty="0" smtClean="0"/>
                <a:t>Resolves to: DataSourceModule_UAT.xml</a:t>
              </a:r>
              <a:endParaRPr lang="en-US" sz="1400" dirty="0"/>
            </a:p>
          </p:txBody>
        </p:sp>
      </p:grpSp>
      <p:grpSp>
        <p:nvGrpSpPr>
          <p:cNvPr id="42" name="Group 41"/>
          <p:cNvGrpSpPr/>
          <p:nvPr/>
        </p:nvGrpSpPr>
        <p:grpSpPr>
          <a:xfrm>
            <a:off x="314975" y="1762812"/>
            <a:ext cx="4370740" cy="2245770"/>
            <a:chOff x="314975" y="1762812"/>
            <a:chExt cx="4370740" cy="2245770"/>
          </a:xfrm>
        </p:grpSpPr>
        <p:sp>
          <p:nvSpPr>
            <p:cNvPr id="35" name="TextBox 34"/>
            <p:cNvSpPr txBox="1"/>
            <p:nvPr/>
          </p:nvSpPr>
          <p:spPr>
            <a:xfrm>
              <a:off x="314975" y="2795077"/>
              <a:ext cx="2758163" cy="1169551"/>
            </a:xfrm>
            <a:prstGeom prst="rect">
              <a:avLst/>
            </a:prstGeom>
            <a:solidFill>
              <a:schemeClr val="bg1"/>
            </a:solidFill>
            <a:ln>
              <a:solidFill>
                <a:schemeClr val="tx1"/>
              </a:solidFill>
            </a:ln>
          </p:spPr>
          <p:txBody>
            <a:bodyPr wrap="square" rtlCol="0">
              <a:spAutoFit/>
            </a:bodyPr>
            <a:lstStyle/>
            <a:p>
              <a:pPr indent="-506413"/>
              <a:r>
                <a:rPr lang="en-US" sz="1400" dirty="0">
                  <a:solidFill>
                    <a:srgbClr val="000000"/>
                  </a:solidFill>
                </a:rPr>
                <a:t>$SERVERID provides a pointer to the CIS server connection set by an environment-specific configuration property </a:t>
              </a:r>
              <a:r>
                <a:rPr lang="en-US" sz="1400" dirty="0" smtClean="0">
                  <a:solidFill>
                    <a:srgbClr val="000000"/>
                  </a:solidFill>
                </a:rPr>
                <a:t>file “</a:t>
              </a:r>
              <a:r>
                <a:rPr lang="en-US" sz="1400" dirty="0" err="1" smtClean="0">
                  <a:solidFill>
                    <a:srgbClr val="000000"/>
                  </a:solidFill>
                </a:rPr>
                <a:t>deploy.properties</a:t>
              </a:r>
              <a:r>
                <a:rPr lang="en-US" sz="1400" dirty="0" smtClean="0">
                  <a:solidFill>
                    <a:srgbClr val="000000"/>
                  </a:solidFill>
                </a:rPr>
                <a:t>”</a:t>
              </a:r>
              <a:endParaRPr lang="en-US" sz="1400" dirty="0">
                <a:solidFill>
                  <a:srgbClr val="000000"/>
                </a:solidFill>
              </a:endParaRPr>
            </a:p>
          </p:txBody>
        </p:sp>
        <p:grpSp>
          <p:nvGrpSpPr>
            <p:cNvPr id="39" name="Group 38"/>
            <p:cNvGrpSpPr/>
            <p:nvPr/>
          </p:nvGrpSpPr>
          <p:grpSpPr>
            <a:xfrm>
              <a:off x="1898906" y="1762812"/>
              <a:ext cx="2786809" cy="2245770"/>
              <a:chOff x="1898906" y="1762812"/>
              <a:chExt cx="2786809" cy="2245770"/>
            </a:xfrm>
          </p:grpSpPr>
          <p:cxnSp>
            <p:nvCxnSpPr>
              <p:cNvPr id="7" name="Straight Arrow Connector 6"/>
              <p:cNvCxnSpPr/>
              <p:nvPr/>
            </p:nvCxnSpPr>
            <p:spPr>
              <a:xfrm flipH="1" flipV="1">
                <a:off x="2828041" y="1762812"/>
                <a:ext cx="1423448" cy="2245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98906" y="1939405"/>
                <a:ext cx="2786809" cy="307777"/>
              </a:xfrm>
              <a:prstGeom prst="rect">
                <a:avLst/>
              </a:prstGeom>
              <a:solidFill>
                <a:schemeClr val="bg1"/>
              </a:solidFill>
              <a:ln>
                <a:solidFill>
                  <a:schemeClr val="tx1"/>
                </a:solidFill>
              </a:ln>
            </p:spPr>
            <p:txBody>
              <a:bodyPr wrap="square" rtlCol="0">
                <a:spAutoFit/>
              </a:bodyPr>
              <a:lstStyle/>
              <a:p>
                <a:r>
                  <a:rPr lang="en-US" sz="1400" dirty="0" smtClean="0"/>
                  <a:t>Resolves to: localhost9420http</a:t>
                </a:r>
                <a:endParaRPr lang="en-US" sz="1400" dirty="0"/>
              </a:p>
            </p:txBody>
          </p:sp>
        </p:grpSp>
      </p:grpSp>
      <p:grpSp>
        <p:nvGrpSpPr>
          <p:cNvPr id="41" name="Group 40"/>
          <p:cNvGrpSpPr/>
          <p:nvPr/>
        </p:nvGrpSpPr>
        <p:grpSpPr>
          <a:xfrm>
            <a:off x="5043340" y="1772240"/>
            <a:ext cx="6326956" cy="2521278"/>
            <a:chOff x="5043340" y="1772240"/>
            <a:chExt cx="6326956" cy="2521278"/>
          </a:xfrm>
        </p:grpSpPr>
        <p:grpSp>
          <p:nvGrpSpPr>
            <p:cNvPr id="28688" name="Group 28687"/>
            <p:cNvGrpSpPr/>
            <p:nvPr/>
          </p:nvGrpSpPr>
          <p:grpSpPr>
            <a:xfrm>
              <a:off x="5043340" y="1772240"/>
              <a:ext cx="4675695" cy="2521278"/>
              <a:chOff x="5137608" y="1772240"/>
              <a:chExt cx="4506013" cy="2417580"/>
            </a:xfrm>
          </p:grpSpPr>
          <p:cxnSp>
            <p:nvCxnSpPr>
              <p:cNvPr id="12" name="Straight Arrow Connector 11"/>
              <p:cNvCxnSpPr/>
              <p:nvPr/>
            </p:nvCxnSpPr>
            <p:spPr>
              <a:xfrm flipV="1">
                <a:off x="5137608" y="3827342"/>
                <a:ext cx="4506013" cy="36247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9549353" y="1772240"/>
                <a:ext cx="94268" cy="20645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9184577" y="2640478"/>
              <a:ext cx="2185719" cy="523220"/>
            </a:xfrm>
            <a:prstGeom prst="rect">
              <a:avLst/>
            </a:prstGeom>
            <a:solidFill>
              <a:schemeClr val="bg1"/>
            </a:solidFill>
            <a:ln>
              <a:solidFill>
                <a:schemeClr val="tx1"/>
              </a:solidFill>
            </a:ln>
          </p:spPr>
          <p:txBody>
            <a:bodyPr wrap="square" rtlCol="0">
              <a:spAutoFit/>
            </a:bodyPr>
            <a:lstStyle/>
            <a:p>
              <a:r>
                <a:rPr lang="en-US" sz="1400" dirty="0" smtClean="0"/>
                <a:t>Resolves to: P:/resources/modules</a:t>
              </a:r>
              <a:endParaRPr lang="en-US" sz="1400" dirty="0"/>
            </a:p>
          </p:txBody>
        </p:sp>
      </p:grpSp>
      <p:cxnSp>
        <p:nvCxnSpPr>
          <p:cNvPr id="28696" name="Straight Arrow Connector 28695"/>
          <p:cNvCxnSpPr/>
          <p:nvPr/>
        </p:nvCxnSpPr>
        <p:spPr>
          <a:xfrm>
            <a:off x="3073138" y="2247182"/>
            <a:ext cx="292231" cy="3955655"/>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698" name="Straight Arrow Connector 28697"/>
          <p:cNvCxnSpPr/>
          <p:nvPr/>
        </p:nvCxnSpPr>
        <p:spPr>
          <a:xfrm flipH="1">
            <a:off x="5646656" y="3163698"/>
            <a:ext cx="428919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700" name="Straight Arrow Connector 28699"/>
          <p:cNvCxnSpPr/>
          <p:nvPr/>
        </p:nvCxnSpPr>
        <p:spPr>
          <a:xfrm flipH="1">
            <a:off x="7824247" y="2206846"/>
            <a:ext cx="716438" cy="3882869"/>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9854735" y="3163698"/>
            <a:ext cx="8111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2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96"/>
                                        </p:tgtEl>
                                        <p:attrNameLst>
                                          <p:attrName>style.visibility</p:attrName>
                                        </p:attrNameLst>
                                      </p:cBhvr>
                                      <p:to>
                                        <p:strVal val="visible"/>
                                      </p:to>
                                    </p:set>
                                    <p:animEffect transition="in" filter="wipe(up)">
                                      <p:cBhvr>
                                        <p:cTn id="27" dur="500"/>
                                        <p:tgtEl>
                                          <p:spTgt spid="28696"/>
                                        </p:tgtEl>
                                      </p:cBhvr>
                                    </p:animEffect>
                                  </p:childTnLst>
                                </p:cTn>
                              </p:par>
                              <p:par>
                                <p:cTn id="28" presetID="22" presetClass="entr" presetSubtype="1" fill="hold" nodeType="withEffect">
                                  <p:stCondLst>
                                    <p:cond delay="0"/>
                                  </p:stCondLst>
                                  <p:childTnLst>
                                    <p:set>
                                      <p:cBhvr>
                                        <p:cTn id="29" dur="1" fill="hold">
                                          <p:stCondLst>
                                            <p:cond delay="0"/>
                                          </p:stCondLst>
                                        </p:cTn>
                                        <p:tgtEl>
                                          <p:spTgt spid="28698"/>
                                        </p:tgtEl>
                                        <p:attrNameLst>
                                          <p:attrName>style.visibility</p:attrName>
                                        </p:attrNameLst>
                                      </p:cBhvr>
                                      <p:to>
                                        <p:strVal val="visible"/>
                                      </p:to>
                                    </p:set>
                                    <p:animEffect transition="in" filter="wipe(up)">
                                      <p:cBhvr>
                                        <p:cTn id="30" dur="500"/>
                                        <p:tgtEl>
                                          <p:spTgt spid="28698"/>
                                        </p:tgtEl>
                                      </p:cBhvr>
                                    </p:animEffect>
                                  </p:childTnLst>
                                </p:cTn>
                              </p:par>
                              <p:par>
                                <p:cTn id="31" presetID="22" presetClass="entr" presetSubtype="1" fill="hold" nodeType="withEffect">
                                  <p:stCondLst>
                                    <p:cond delay="0"/>
                                  </p:stCondLst>
                                  <p:childTnLst>
                                    <p:set>
                                      <p:cBhvr>
                                        <p:cTn id="32" dur="1" fill="hold">
                                          <p:stCondLst>
                                            <p:cond delay="0"/>
                                          </p:stCondLst>
                                        </p:cTn>
                                        <p:tgtEl>
                                          <p:spTgt spid="28700"/>
                                        </p:tgtEl>
                                        <p:attrNameLst>
                                          <p:attrName>style.visibility</p:attrName>
                                        </p:attrNameLst>
                                      </p:cBhvr>
                                      <p:to>
                                        <p:strVal val="visible"/>
                                      </p:to>
                                    </p:set>
                                    <p:animEffect transition="in" filter="wipe(up)">
                                      <p:cBhvr>
                                        <p:cTn id="33" dur="500"/>
                                        <p:tgtEl>
                                          <p:spTgt spid="28700"/>
                                        </p:tgtEl>
                                      </p:cBhvr>
                                    </p:animEffect>
                                  </p:childTnLst>
                                </p:cTn>
                              </p:par>
                              <p:par>
                                <p:cTn id="34" presetID="22" presetClass="entr" presetSubtype="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up)">
                                      <p:cBhvr>
                                        <p:cTn id="36" dur="500"/>
                                        <p:tgtEl>
                                          <p:spTgt spid="86"/>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8675">
                                            <p:txEl>
                                              <p:pRg st="17" end="17"/>
                                            </p:txEl>
                                          </p:spTgt>
                                        </p:tgtEl>
                                        <p:attrNameLst>
                                          <p:attrName>style.visibility</p:attrName>
                                        </p:attrNameLst>
                                      </p:cBhvr>
                                      <p:to>
                                        <p:strVal val="visible"/>
                                      </p:to>
                                    </p:set>
                                    <p:animEffect transition="in" filter="wipe(up)">
                                      <p:cBhvr>
                                        <p:cTn id="40" dur="500"/>
                                        <p:tgtEl>
                                          <p:spTgt spid="28675">
                                            <p:txEl>
                                              <p:pRg st="17" end="17"/>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8675">
                                            <p:txEl>
                                              <p:pRg st="18" end="18"/>
                                            </p:txEl>
                                          </p:spTgt>
                                        </p:tgtEl>
                                        <p:attrNameLst>
                                          <p:attrName>style.visibility</p:attrName>
                                        </p:attrNameLst>
                                      </p:cBhvr>
                                      <p:to>
                                        <p:strVal val="visible"/>
                                      </p:to>
                                    </p:set>
                                    <p:animEffect transition="in" filter="wipe(up)">
                                      <p:cBhvr>
                                        <p:cTn id="43" dur="500"/>
                                        <p:tgtEl>
                                          <p:spTgt spid="286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75779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52893598"/>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Basic Information</a:t>
            </a:r>
            <a:endParaRPr lang="en-US" sz="4800" dirty="0"/>
          </a:p>
        </p:txBody>
      </p:sp>
    </p:spTree>
    <p:extLst>
      <p:ext uri="{BB962C8B-B14F-4D97-AF65-F5344CB8AC3E}">
        <p14:creationId xmlns:p14="http://schemas.microsoft.com/office/powerpoint/2010/main" val="379070686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Problem Definition</a:t>
            </a:r>
          </a:p>
        </p:txBody>
      </p:sp>
      <p:sp>
        <p:nvSpPr>
          <p:cNvPr id="14339" name="Rectangle 3"/>
          <p:cNvSpPr>
            <a:spLocks noGrp="1"/>
          </p:cNvSpPr>
          <p:nvPr>
            <p:ph type="body" idx="4294967295"/>
          </p:nvPr>
        </p:nvSpPr>
        <p:spPr>
          <a:xfrm>
            <a:off x="609441" y="1143000"/>
            <a:ext cx="11376237" cy="5356654"/>
          </a:xfrm>
          <a:prstGeom prst="rect">
            <a:avLst/>
          </a:prstGeom>
        </p:spPr>
        <p:txBody>
          <a:bodyPr>
            <a:normAutofit/>
          </a:bodyPr>
          <a:lstStyle/>
          <a:p>
            <a:pPr>
              <a:lnSpc>
                <a:spcPct val="90000"/>
              </a:lnSpc>
            </a:pPr>
            <a:r>
              <a:rPr lang="en-US" sz="2800" dirty="0" smtClean="0">
                <a:ea typeface="ＭＳ Ｐゴシック" pitchFamily="34" charset="-128"/>
              </a:rPr>
              <a:t>Promotion</a:t>
            </a:r>
          </a:p>
          <a:p>
            <a:pPr lvl="1">
              <a:lnSpc>
                <a:spcPct val="90000"/>
              </a:lnSpc>
            </a:pPr>
            <a:r>
              <a:rPr lang="en-US" sz="2200" dirty="0">
                <a:ea typeface="ＭＳ Ｐゴシック" pitchFamily="34" charset="-128"/>
              </a:rPr>
              <a:t> </a:t>
            </a:r>
            <a:r>
              <a:rPr lang="en-US" sz="2600" dirty="0" smtClean="0"/>
              <a:t>The </a:t>
            </a:r>
            <a:r>
              <a:rPr lang="en-US" sz="2600" dirty="0"/>
              <a:t>task of moving </a:t>
            </a:r>
            <a:r>
              <a:rPr lang="en-US" sz="2600" dirty="0" smtClean="0"/>
              <a:t>CIS resources to a target environment.</a:t>
            </a:r>
          </a:p>
          <a:p>
            <a:pPr lvl="1">
              <a:lnSpc>
                <a:spcPct val="90000"/>
              </a:lnSpc>
            </a:pPr>
            <a:r>
              <a:rPr lang="en-US" sz="2600" dirty="0"/>
              <a:t> </a:t>
            </a:r>
            <a:r>
              <a:rPr lang="en-US" sz="2600" dirty="0" smtClean="0"/>
              <a:t>Every CIS project requires the ability to promote resources</a:t>
            </a:r>
            <a:r>
              <a:rPr lang="en-US" sz="2600" dirty="0" smtClean="0">
                <a:ea typeface="ＭＳ Ｐゴシック" pitchFamily="34" charset="-128"/>
              </a:rPr>
              <a:t>.</a:t>
            </a:r>
            <a:endParaRPr lang="en-US" sz="2600" dirty="0">
              <a:ea typeface="ＭＳ Ｐゴシック" pitchFamily="34" charset="-128"/>
            </a:endParaRPr>
          </a:p>
          <a:p>
            <a:pPr>
              <a:lnSpc>
                <a:spcPct val="90000"/>
              </a:lnSpc>
            </a:pPr>
            <a:r>
              <a:rPr lang="en-US" sz="2800" dirty="0" smtClean="0">
                <a:ea typeface="ＭＳ Ｐゴシック" pitchFamily="34" charset="-128"/>
              </a:rPr>
              <a:t>Deployment</a:t>
            </a:r>
          </a:p>
          <a:p>
            <a:pPr lvl="1">
              <a:lnSpc>
                <a:spcPct val="90000"/>
              </a:lnSpc>
            </a:pPr>
            <a:r>
              <a:rPr lang="en-US" sz="2600" dirty="0" smtClean="0"/>
              <a:t> The </a:t>
            </a:r>
            <a:r>
              <a:rPr lang="en-US" sz="2600" dirty="0"/>
              <a:t>task of importing </a:t>
            </a:r>
            <a:r>
              <a:rPr lang="en-US" sz="2600" dirty="0" smtClean="0"/>
              <a:t>CIS </a:t>
            </a:r>
            <a:r>
              <a:rPr lang="en-US" sz="2600" dirty="0"/>
              <a:t>resources into the target </a:t>
            </a:r>
            <a:r>
              <a:rPr lang="en-US" sz="2600" dirty="0" smtClean="0"/>
              <a:t>CIS instance </a:t>
            </a:r>
            <a:r>
              <a:rPr lang="en-US" sz="2600" dirty="0"/>
              <a:t>or </a:t>
            </a:r>
            <a:r>
              <a:rPr lang="en-US" sz="2600" dirty="0" smtClean="0"/>
              <a:t>cluster and configuring them.</a:t>
            </a:r>
          </a:p>
          <a:p>
            <a:pPr>
              <a:lnSpc>
                <a:spcPct val="90000"/>
              </a:lnSpc>
            </a:pPr>
            <a:r>
              <a:rPr lang="en-US" sz="2800" dirty="0" smtClean="0">
                <a:ea typeface="ＭＳ Ｐゴシック" pitchFamily="34" charset="-128"/>
              </a:rPr>
              <a:t>Deployment Paradigm</a:t>
            </a:r>
            <a:endParaRPr lang="en-US" sz="28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use Version </a:t>
            </a:r>
            <a:r>
              <a:rPr lang="en-US" sz="2400" dirty="0" smtClean="0">
                <a:ea typeface="ＭＳ Ｐゴシック" pitchFamily="34" charset="-128"/>
              </a:rPr>
              <a:t>control.</a:t>
            </a:r>
            <a:endParaRPr lang="en-US" sz="24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choose CAR file </a:t>
            </a:r>
            <a:r>
              <a:rPr lang="en-US" sz="2400" dirty="0" smtClean="0">
                <a:ea typeface="ＭＳ Ｐゴシック" pitchFamily="34" charset="-128"/>
              </a:rPr>
              <a:t>import/export.</a:t>
            </a:r>
          </a:p>
          <a:p>
            <a:pPr>
              <a:lnSpc>
                <a:spcPct val="90000"/>
              </a:lnSpc>
            </a:pPr>
            <a:r>
              <a:rPr lang="en-US" sz="2800" dirty="0" smtClean="0">
                <a:ea typeface="ＭＳ Ｐゴシック" pitchFamily="34" charset="-128"/>
              </a:rPr>
              <a:t>Configuration</a:t>
            </a:r>
            <a:endParaRPr lang="en-US" sz="2800" dirty="0">
              <a:ea typeface="ＭＳ Ｐゴシック" pitchFamily="34" charset="-128"/>
            </a:endParaRPr>
          </a:p>
          <a:p>
            <a:pPr lvl="1">
              <a:lnSpc>
                <a:spcPct val="90000"/>
              </a:lnSpc>
            </a:pPr>
            <a:r>
              <a:rPr lang="en-US" sz="2400" dirty="0">
                <a:ea typeface="ＭＳ Ｐゴシック" pitchFamily="34" charset="-128"/>
              </a:rPr>
              <a:t> </a:t>
            </a:r>
            <a:r>
              <a:rPr lang="en-US" sz="2400" dirty="0" smtClean="0">
                <a:ea typeface="ＭＳ Ｐゴシック" pitchFamily="34" charset="-128"/>
              </a:rPr>
              <a:t>The task of modifying resource attributes on the target CIS instance or cluster.</a:t>
            </a:r>
            <a:endParaRPr lang="en-US" sz="2400" dirty="0">
              <a:ea typeface="ＭＳ Ｐゴシック" pitchFamily="34" charset="-128"/>
            </a:endParaRPr>
          </a:p>
        </p:txBody>
      </p:sp>
    </p:spTree>
    <p:extLst>
      <p:ext uri="{BB962C8B-B14F-4D97-AF65-F5344CB8AC3E}">
        <p14:creationId xmlns:p14="http://schemas.microsoft.com/office/powerpoint/2010/main" val="2942405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Design Philosophy</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lnSpcReduction="10000"/>
          </a:bodyPr>
          <a:lstStyle/>
          <a:p>
            <a:r>
              <a:rPr lang="en-US" sz="3200" dirty="0">
                <a:ea typeface="ＭＳ Ｐゴシック" pitchFamily="34" charset="-128"/>
              </a:rPr>
              <a:t>Support </a:t>
            </a:r>
            <a:r>
              <a:rPr lang="en-US" sz="3200" dirty="0" smtClean="0">
                <a:ea typeface="ＭＳ Ｐゴシック" pitchFamily="34" charset="-128"/>
              </a:rPr>
              <a:t>command-line </a:t>
            </a:r>
            <a:r>
              <a:rPr lang="en-US" sz="3200" dirty="0">
                <a:ea typeface="ＭＳ Ｐゴシック" pitchFamily="34" charset="-128"/>
              </a:rPr>
              <a:t>and </a:t>
            </a:r>
            <a:r>
              <a:rPr lang="en-US" sz="3200" dirty="0" smtClean="0">
                <a:ea typeface="ＭＳ Ｐゴシック" pitchFamily="34" charset="-128"/>
              </a:rPr>
              <a:t>ant </a:t>
            </a:r>
            <a:r>
              <a:rPr lang="en-US" sz="3200" dirty="0">
                <a:ea typeface="ＭＳ Ｐゴシック" pitchFamily="34" charset="-128"/>
              </a:rPr>
              <a:t>deployment.</a:t>
            </a:r>
          </a:p>
          <a:p>
            <a:r>
              <a:rPr lang="en-US" sz="3200" dirty="0">
                <a:ea typeface="ＭＳ Ｐゴシック" pitchFamily="34" charset="-128"/>
              </a:rPr>
              <a:t>Support for </a:t>
            </a:r>
            <a:r>
              <a:rPr lang="en-US" sz="3200" dirty="0" smtClean="0">
                <a:ea typeface="ＭＳ Ｐゴシック" pitchFamily="34" charset="-128"/>
              </a:rPr>
              <a:t>java API.</a:t>
            </a:r>
            <a:endParaRPr lang="en-US" sz="3200" dirty="0">
              <a:ea typeface="ＭＳ Ｐゴシック" pitchFamily="34" charset="-128"/>
            </a:endParaRPr>
          </a:p>
          <a:p>
            <a:r>
              <a:rPr lang="en-US" sz="3200" dirty="0">
                <a:ea typeface="ＭＳ Ｐゴシック" pitchFamily="34" charset="-128"/>
              </a:rPr>
              <a:t>Command-line and </a:t>
            </a:r>
            <a:r>
              <a:rPr lang="en-US" sz="3200" dirty="0" smtClean="0">
                <a:ea typeface="ＭＳ Ｐゴシック" pitchFamily="34" charset="-128"/>
              </a:rPr>
              <a:t>ant </a:t>
            </a:r>
            <a:r>
              <a:rPr lang="en-US" sz="3200" dirty="0">
                <a:ea typeface="ＭＳ Ｐゴシック" pitchFamily="34" charset="-128"/>
              </a:rPr>
              <a:t>invokes the </a:t>
            </a:r>
            <a:r>
              <a:rPr lang="en-US" sz="3200" u="sng" dirty="0">
                <a:ea typeface="ＭＳ Ｐゴシック" pitchFamily="34" charset="-128"/>
              </a:rPr>
              <a:t>same set of modules</a:t>
            </a:r>
            <a:r>
              <a:rPr lang="en-US" sz="3200" dirty="0">
                <a:ea typeface="ＭＳ Ｐゴシック" pitchFamily="34" charset="-128"/>
              </a:rPr>
              <a:t> to avoid duplication of code.</a:t>
            </a:r>
          </a:p>
          <a:p>
            <a:r>
              <a:rPr lang="en-US" sz="3200" dirty="0">
                <a:ea typeface="ＭＳ Ｐゴシック" pitchFamily="34" charset="-128"/>
              </a:rPr>
              <a:t>Support both VCS and traditional CAR file based deployments.</a:t>
            </a:r>
          </a:p>
          <a:p>
            <a:r>
              <a:rPr lang="en-US" sz="3200" dirty="0">
                <a:ea typeface="ＭＳ Ｐゴシック" pitchFamily="34" charset="-128"/>
              </a:rPr>
              <a:t>Support both local and remote </a:t>
            </a:r>
            <a:r>
              <a:rPr lang="en-US" sz="3200" dirty="0" smtClean="0">
                <a:ea typeface="ＭＳ Ｐゴシック" pitchFamily="34" charset="-128"/>
              </a:rPr>
              <a:t>deployment.</a:t>
            </a:r>
            <a:endParaRPr lang="en-US" sz="3200" dirty="0">
              <a:ea typeface="ＭＳ Ｐゴシック" pitchFamily="34" charset="-128"/>
            </a:endParaRPr>
          </a:p>
          <a:p>
            <a:r>
              <a:rPr lang="en-US" sz="3200" dirty="0">
                <a:ea typeface="ＭＳ Ｐゴシック" pitchFamily="34" charset="-128"/>
              </a:rPr>
              <a:t>Produce a comprehensive set of log </a:t>
            </a:r>
            <a:r>
              <a:rPr lang="en-US" sz="3200" dirty="0" smtClean="0">
                <a:ea typeface="ＭＳ Ｐゴシック" pitchFamily="34" charset="-128"/>
              </a:rPr>
              <a:t>files.</a:t>
            </a:r>
            <a:endParaRPr lang="en-US" sz="3200" dirty="0">
              <a:ea typeface="ＭＳ Ｐゴシック" pitchFamily="34" charset="-128"/>
            </a:endParaRPr>
          </a:p>
          <a:p>
            <a:r>
              <a:rPr lang="en-US" sz="3200" dirty="0">
                <a:ea typeface="ＭＳ Ｐゴシック" pitchFamily="34" charset="-128"/>
              </a:rPr>
              <a:t>Invokes CIS </a:t>
            </a:r>
            <a:r>
              <a:rPr lang="en-US" sz="3200" dirty="0" smtClean="0">
                <a:ea typeface="ＭＳ Ｐゴシック" pitchFamily="34" charset="-128"/>
              </a:rPr>
              <a:t>web service API.</a:t>
            </a:r>
            <a:endParaRPr lang="en-US" sz="3200" dirty="0">
              <a:ea typeface="ＭＳ Ｐゴシック" pitchFamily="34" charset="-128"/>
            </a:endParaRPr>
          </a:p>
        </p:txBody>
      </p:sp>
    </p:spTree>
    <p:extLst>
      <p:ext uri="{BB962C8B-B14F-4D97-AF65-F5344CB8AC3E}">
        <p14:creationId xmlns:p14="http://schemas.microsoft.com/office/powerpoint/2010/main" val="493947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Distribution Folders</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fontScale="85000" lnSpcReduction="20000"/>
          </a:bodyPr>
          <a:lstStyle/>
          <a:p>
            <a:r>
              <a:rPr lang="en-US" sz="3200" i="1" dirty="0" smtClean="0">
                <a:ea typeface="ＭＳ Ｐゴシック" pitchFamily="34" charset="-128"/>
              </a:rPr>
              <a:t>PDTool62 – installation folder</a:t>
            </a:r>
            <a:endParaRPr lang="en-US" sz="3200" dirty="0" smtClean="0">
              <a:ea typeface="ＭＳ Ｐゴシック" pitchFamily="34" charset="-128"/>
            </a:endParaRPr>
          </a:p>
          <a:p>
            <a:pPr lvl="1"/>
            <a:r>
              <a:rPr lang="en-US" sz="2400" dirty="0" smtClean="0">
                <a:ea typeface="ＭＳ Ｐゴシック" pitchFamily="34" charset="-128"/>
              </a:rPr>
              <a:t> /bin – scripts [ExecutePDTool.bat | .</a:t>
            </a:r>
            <a:r>
              <a:rPr lang="en-US" sz="2400" dirty="0" err="1" smtClean="0">
                <a:ea typeface="ＭＳ Ｐゴシック" pitchFamily="34" charset="-128"/>
              </a:rPr>
              <a:t>sh</a:t>
            </a:r>
            <a:r>
              <a:rPr lang="en-US" sz="2400" dirty="0" smtClean="0">
                <a:ea typeface="ＭＳ Ｐゴシック" pitchFamily="34" charset="-128"/>
              </a:rPr>
              <a:t>]</a:t>
            </a:r>
          </a:p>
          <a:p>
            <a:pPr lvl="1"/>
            <a:r>
              <a:rPr lang="en-US" sz="2400" dirty="0" smtClean="0">
                <a:ea typeface="ＭＳ Ｐゴシック" pitchFamily="34" charset="-128"/>
              </a:rPr>
              <a:t> /docs – documentation and </a:t>
            </a:r>
            <a:r>
              <a:rPr lang="en-US" sz="2400" dirty="0" err="1" smtClean="0">
                <a:ea typeface="ＭＳ Ｐゴシック" pitchFamily="34" charset="-128"/>
              </a:rPr>
              <a:t>powerpoints</a:t>
            </a:r>
            <a:endParaRPr lang="en-US" sz="2400" dirty="0" smtClean="0">
              <a:ea typeface="ＭＳ Ｐゴシック" pitchFamily="34" charset="-128"/>
            </a:endParaRPr>
          </a:p>
          <a:p>
            <a:pPr lvl="1"/>
            <a:r>
              <a:rPr lang="en-US" sz="2400" dirty="0" smtClean="0">
                <a:ea typeface="ＭＳ Ｐゴシック" pitchFamily="34" charset="-128"/>
              </a:rPr>
              <a:t> /logs – log files</a:t>
            </a:r>
          </a:p>
          <a:p>
            <a:pPr lvl="1"/>
            <a:r>
              <a:rPr lang="en-US" sz="2400" dirty="0" smtClean="0">
                <a:ea typeface="ＭＳ Ｐゴシック" pitchFamily="34" charset="-128"/>
              </a:rPr>
              <a:t> /resources</a:t>
            </a:r>
          </a:p>
          <a:p>
            <a:pPr lvl="2"/>
            <a:r>
              <a:rPr lang="en-US" sz="2400" dirty="0" smtClean="0">
                <a:ea typeface="ＭＳ Ｐゴシック" pitchFamily="34" charset="-128"/>
              </a:rPr>
              <a:t>/</a:t>
            </a:r>
            <a:r>
              <a:rPr lang="en-US" sz="2400" dirty="0" err="1" smtClean="0">
                <a:ea typeface="ＭＳ Ｐゴシック" pitchFamily="34" charset="-128"/>
              </a:rPr>
              <a:t>config</a:t>
            </a:r>
            <a:r>
              <a:rPr lang="en-US" sz="2400" dirty="0" smtClean="0">
                <a:ea typeface="ＭＳ Ｐゴシック" pitchFamily="34" charset="-128"/>
              </a:rPr>
              <a:t> – configuration property files (variables)</a:t>
            </a:r>
          </a:p>
          <a:p>
            <a:pPr lvl="2"/>
            <a:r>
              <a:rPr lang="en-US" sz="2400" dirty="0" smtClean="0">
                <a:ea typeface="ＭＳ Ｐゴシック" pitchFamily="34" charset="-128"/>
              </a:rPr>
              <a:t>/modules – module XML configuration files</a:t>
            </a:r>
          </a:p>
          <a:p>
            <a:pPr lvl="2"/>
            <a:r>
              <a:rPr lang="en-US" sz="2400" dirty="0" smtClean="0">
                <a:ea typeface="ＭＳ Ｐゴシック" pitchFamily="34" charset="-128"/>
              </a:rPr>
              <a:t>/plans – deployment plan files</a:t>
            </a:r>
          </a:p>
          <a:p>
            <a:r>
              <a:rPr lang="en-US" sz="3200" dirty="0" smtClean="0">
                <a:ea typeface="ＭＳ Ｐゴシック" pitchFamily="34" charset="-128"/>
              </a:rPr>
              <a:t>Developer Focal point </a:t>
            </a:r>
            <a:r>
              <a:rPr lang="en-US" sz="2400" dirty="0" smtClean="0">
                <a:ea typeface="ＭＳ Ｐゴシック" pitchFamily="34" charset="-128"/>
              </a:rPr>
              <a:t>(95% of the on-going work happens here)</a:t>
            </a:r>
          </a:p>
          <a:p>
            <a:pPr lvl="1"/>
            <a:r>
              <a:rPr lang="en-US" sz="2800" dirty="0" smtClean="0">
                <a:ea typeface="ＭＳ Ｐゴシック" pitchFamily="34" charset="-128"/>
              </a:rPr>
              <a:t> /</a:t>
            </a:r>
            <a:r>
              <a:rPr lang="en-US" sz="2800" b="1" dirty="0" smtClean="0">
                <a:ea typeface="ＭＳ Ｐゴシック" pitchFamily="34" charset="-128"/>
              </a:rPr>
              <a:t>modules</a:t>
            </a:r>
            <a:r>
              <a:rPr lang="en-US" sz="2800" dirty="0" smtClean="0">
                <a:ea typeface="ＭＳ Ｐゴシック" pitchFamily="34" charset="-128"/>
              </a:rPr>
              <a:t> – focus on what to configure on the target CIS server</a:t>
            </a:r>
          </a:p>
          <a:p>
            <a:pPr lvl="1"/>
            <a:r>
              <a:rPr lang="en-US" sz="2800" dirty="0" smtClean="0">
                <a:ea typeface="ＭＳ Ｐゴシック" pitchFamily="34" charset="-128"/>
              </a:rPr>
              <a:t> /</a:t>
            </a:r>
            <a:r>
              <a:rPr lang="en-US" sz="2800" b="1" dirty="0" smtClean="0">
                <a:ea typeface="ＭＳ Ｐゴシック" pitchFamily="34" charset="-128"/>
              </a:rPr>
              <a:t>plans</a:t>
            </a:r>
            <a:r>
              <a:rPr lang="en-US" sz="2800" dirty="0" smtClean="0">
                <a:ea typeface="ＭＳ Ｐゴシック" pitchFamily="34" charset="-128"/>
              </a:rPr>
              <a:t> – focus on what to execute to the target CIS server and sequence</a:t>
            </a:r>
          </a:p>
          <a:p>
            <a:r>
              <a:rPr lang="en-US" sz="3000" dirty="0" smtClean="0">
                <a:ea typeface="ＭＳ Ｐゴシック" pitchFamily="34" charset="-128"/>
              </a:rPr>
              <a:t>Environment</a:t>
            </a:r>
          </a:p>
          <a:p>
            <a:pPr lvl="1"/>
            <a:r>
              <a:rPr lang="en-US" sz="2800" dirty="0">
                <a:ea typeface="ＭＳ Ｐゴシック" pitchFamily="34" charset="-128"/>
              </a:rPr>
              <a:t> </a:t>
            </a:r>
            <a:r>
              <a:rPr lang="en-US" sz="2800" dirty="0" smtClean="0">
                <a:ea typeface="ＭＳ Ｐゴシック" pitchFamily="34" charset="-128"/>
              </a:rPr>
              <a:t>Command-line – JRE 6 (1.6) or higher</a:t>
            </a:r>
          </a:p>
          <a:p>
            <a:pPr lvl="1"/>
            <a:r>
              <a:rPr lang="en-US" sz="2800" dirty="0" smtClean="0">
                <a:ea typeface="ＭＳ Ｐゴシック" pitchFamily="34" charset="-128"/>
              </a:rPr>
              <a:t> Ant execution – JDK 6 (1.6) or higher</a:t>
            </a:r>
          </a:p>
        </p:txBody>
      </p:sp>
    </p:spTree>
    <p:extLst>
      <p:ext uri="{BB962C8B-B14F-4D97-AF65-F5344CB8AC3E}">
        <p14:creationId xmlns:p14="http://schemas.microsoft.com/office/powerpoint/2010/main" val="1441797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32420"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4" name="Rounded Rectangle 3"/>
          <p:cNvSpPr/>
          <p:nvPr/>
        </p:nvSpPr>
        <p:spPr>
          <a:xfrm>
            <a:off x="314975"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Functional Modules</a:t>
            </a:r>
          </a:p>
        </p:txBody>
      </p:sp>
      <p:sp>
        <p:nvSpPr>
          <p:cNvPr id="14339" name="Rectangle 3"/>
          <p:cNvSpPr>
            <a:spLocks noGrp="1"/>
          </p:cNvSpPr>
          <p:nvPr>
            <p:ph type="body" idx="4294967295"/>
          </p:nvPr>
        </p:nvSpPr>
        <p:spPr>
          <a:xfrm>
            <a:off x="304722" y="1143000"/>
            <a:ext cx="5987592" cy="5471160"/>
          </a:xfrm>
          <a:prstGeom prst="rect">
            <a:avLst/>
          </a:prstGeom>
        </p:spPr>
        <p:txBody>
          <a:bodyPr>
            <a:noAutofit/>
          </a:bodyPr>
          <a:lstStyle/>
          <a:p>
            <a:r>
              <a:rPr lang="en-US" b="1" dirty="0" smtClean="0">
                <a:ea typeface="ＭＳ Ｐゴシック" pitchFamily="34" charset="-128"/>
              </a:rPr>
              <a:t>Divided into Modules of functionality</a:t>
            </a:r>
          </a:p>
          <a:p>
            <a:r>
              <a:rPr lang="en-US" b="1" dirty="0">
                <a:ea typeface="ＭＳ Ｐゴシック" pitchFamily="34" charset="-128"/>
              </a:rPr>
              <a:t>Resource </a:t>
            </a:r>
            <a:r>
              <a:rPr lang="en-US" b="1" dirty="0" smtClean="0">
                <a:ea typeface="ＭＳ Ｐゴシック" pitchFamily="34" charset="-128"/>
              </a:rPr>
              <a:t>Movement Modules</a:t>
            </a:r>
            <a:endParaRPr lang="en-US" b="1" dirty="0">
              <a:ea typeface="ＭＳ Ｐゴシック" pitchFamily="34" charset="-128"/>
            </a:endParaRPr>
          </a:p>
          <a:p>
            <a:pPr lvl="1"/>
            <a:r>
              <a:rPr lang="en-US" i="1" dirty="0" smtClean="0">
                <a:ea typeface="ＭＳ Ｐゴシック" pitchFamily="34" charset="-128"/>
              </a:rPr>
              <a:t> Archive Module </a:t>
            </a:r>
            <a:r>
              <a:rPr lang="en-US" dirty="0" smtClean="0">
                <a:ea typeface="ＭＳ Ｐゴシック" pitchFamily="34" charset="-128"/>
              </a:rPr>
              <a:t>– import, export, backup and restore</a:t>
            </a:r>
            <a:endParaRPr lang="en-US" dirty="0">
              <a:ea typeface="ＭＳ Ｐゴシック" pitchFamily="34" charset="-128"/>
            </a:endParaRPr>
          </a:p>
          <a:p>
            <a:pPr lvl="1"/>
            <a:r>
              <a:rPr lang="en-US" i="1" dirty="0" smtClean="0">
                <a:ea typeface="ＭＳ Ｐゴシック" pitchFamily="34" charset="-128"/>
              </a:rPr>
              <a:t> VCS </a:t>
            </a:r>
            <a:r>
              <a:rPr lang="en-US" i="1" dirty="0">
                <a:ea typeface="ＭＳ Ｐゴシック" pitchFamily="34" charset="-128"/>
              </a:rPr>
              <a:t>Module </a:t>
            </a:r>
            <a:r>
              <a:rPr lang="en-US" dirty="0">
                <a:ea typeface="ＭＳ Ｐゴシック" pitchFamily="34" charset="-128"/>
              </a:rPr>
              <a:t>– VCS </a:t>
            </a:r>
            <a:r>
              <a:rPr lang="en-US" dirty="0" smtClean="0">
                <a:ea typeface="ＭＳ Ｐゴシック" pitchFamily="34" charset="-128"/>
              </a:rPr>
              <a:t>deployment</a:t>
            </a:r>
          </a:p>
          <a:p>
            <a:r>
              <a:rPr lang="en-US" b="1" dirty="0">
                <a:ea typeface="ＭＳ Ｐゴシック" pitchFamily="34" charset="-128"/>
              </a:rPr>
              <a:t>Resource </a:t>
            </a:r>
            <a:r>
              <a:rPr lang="en-US" b="1" dirty="0" smtClean="0">
                <a:ea typeface="ＭＳ Ｐゴシック" pitchFamily="34" charset="-128"/>
              </a:rPr>
              <a:t>Configuration Modules</a:t>
            </a:r>
            <a:endParaRPr lang="en-US" b="1" dirty="0">
              <a:ea typeface="ＭＳ Ｐゴシック" pitchFamily="34" charset="-128"/>
            </a:endParaRPr>
          </a:p>
          <a:p>
            <a:pPr lvl="1"/>
            <a:r>
              <a:rPr lang="en-US" i="1" dirty="0" smtClean="0">
                <a:ea typeface="ＭＳ Ｐゴシック" pitchFamily="34" charset="-128"/>
              </a:rPr>
              <a:t> Data source Module </a:t>
            </a:r>
            <a:r>
              <a:rPr lang="en-US" dirty="0" smtClean="0">
                <a:ea typeface="ＭＳ Ｐゴシック" pitchFamily="34" charset="-128"/>
              </a:rPr>
              <a:t>– manage data sources</a:t>
            </a:r>
          </a:p>
          <a:p>
            <a:pPr lvl="1"/>
            <a:r>
              <a:rPr lang="en-US" i="1" dirty="0" smtClean="0">
                <a:ea typeface="ＭＳ Ｐゴシック" pitchFamily="34" charset="-128"/>
              </a:rPr>
              <a:t> Privilege Module </a:t>
            </a:r>
            <a:r>
              <a:rPr lang="en-US" dirty="0" smtClean="0">
                <a:ea typeface="ＭＳ Ｐゴシック" pitchFamily="34" charset="-128"/>
              </a:rPr>
              <a:t>– manage resource privileges</a:t>
            </a:r>
            <a:endParaRPr lang="en-US" dirty="0">
              <a:ea typeface="ＭＳ Ｐゴシック" pitchFamily="34" charset="-128"/>
            </a:endParaRPr>
          </a:p>
          <a:p>
            <a:pPr lvl="1"/>
            <a:r>
              <a:rPr lang="en-US" i="1" dirty="0" smtClean="0">
                <a:ea typeface="ＭＳ Ｐゴシック" pitchFamily="34" charset="-128"/>
              </a:rPr>
              <a:t> Rebind Module </a:t>
            </a:r>
            <a:r>
              <a:rPr lang="en-US" dirty="0" smtClean="0">
                <a:ea typeface="ＭＳ Ｐゴシック" pitchFamily="34" charset="-128"/>
              </a:rPr>
              <a:t>– manage rebinding of resources</a:t>
            </a:r>
            <a:endParaRPr lang="en-US" dirty="0">
              <a:ea typeface="ＭＳ Ｐゴシック" pitchFamily="34" charset="-128"/>
            </a:endParaRPr>
          </a:p>
          <a:p>
            <a:pPr lvl="1"/>
            <a:r>
              <a:rPr lang="en-US" i="1" dirty="0" smtClean="0">
                <a:ea typeface="ＭＳ Ｐゴシック" pitchFamily="34" charset="-128"/>
              </a:rPr>
              <a:t> Resource </a:t>
            </a:r>
            <a:r>
              <a:rPr lang="en-US" i="1" dirty="0">
                <a:ea typeface="ＭＳ Ｐゴシック" pitchFamily="34" charset="-128"/>
              </a:rPr>
              <a:t>Cache </a:t>
            </a:r>
            <a:r>
              <a:rPr lang="en-US" i="1" dirty="0" smtClean="0">
                <a:ea typeface="ＭＳ Ｐゴシック" pitchFamily="34" charset="-128"/>
              </a:rPr>
              <a:t>Module </a:t>
            </a:r>
            <a:r>
              <a:rPr lang="en-US" dirty="0" smtClean="0">
                <a:ea typeface="ＭＳ Ｐゴシック" pitchFamily="34" charset="-128"/>
              </a:rPr>
              <a:t>– manage resource cache</a:t>
            </a:r>
            <a:endParaRPr lang="en-US" dirty="0">
              <a:ea typeface="ＭＳ Ｐゴシック" pitchFamily="34" charset="-128"/>
            </a:endParaRPr>
          </a:p>
          <a:p>
            <a:pPr lvl="1"/>
            <a:r>
              <a:rPr lang="en-US" i="1" dirty="0" smtClean="0">
                <a:ea typeface="ＭＳ Ｐゴシック" pitchFamily="34" charset="-128"/>
              </a:rPr>
              <a:t> Resource Module </a:t>
            </a:r>
            <a:r>
              <a:rPr lang="en-US" dirty="0" smtClean="0">
                <a:ea typeface="ＭＳ Ｐゴシック" pitchFamily="34" charset="-128"/>
              </a:rPr>
              <a:t>– manage CIS resources</a:t>
            </a:r>
          </a:p>
          <a:p>
            <a:pPr lvl="1"/>
            <a:r>
              <a:rPr lang="en-US" i="1" dirty="0" smtClean="0">
                <a:ea typeface="ＭＳ Ｐゴシック" pitchFamily="34" charset="-128"/>
              </a:rPr>
              <a:t> Trigger Module </a:t>
            </a:r>
            <a:r>
              <a:rPr lang="en-US" dirty="0" smtClean="0">
                <a:ea typeface="ＭＳ Ｐゴシック" pitchFamily="34" charset="-128"/>
              </a:rPr>
              <a:t>– manage triggers</a:t>
            </a:r>
            <a:endParaRPr lang="en-US" dirty="0">
              <a:ea typeface="ＭＳ Ｐゴシック" pitchFamily="34" charset="-128"/>
            </a:endParaRPr>
          </a:p>
        </p:txBody>
      </p:sp>
      <p:sp>
        <p:nvSpPr>
          <p:cNvPr id="5" name="Rectangle 3"/>
          <p:cNvSpPr txBox="1">
            <a:spLocks/>
          </p:cNvSpPr>
          <p:nvPr/>
        </p:nvSpPr>
        <p:spPr>
          <a:xfrm>
            <a:off x="6292314" y="1143000"/>
            <a:ext cx="5728434" cy="547116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a typeface="ＭＳ Ｐゴシック" pitchFamily="34" charset="-128"/>
              </a:rPr>
              <a:t>Non-Resource Configuration Modules</a:t>
            </a:r>
          </a:p>
          <a:p>
            <a:pPr lvl="1"/>
            <a:r>
              <a:rPr lang="en-US" sz="2000" i="1" dirty="0" smtClean="0">
                <a:ea typeface="ＭＳ Ｐゴシック" pitchFamily="34" charset="-128"/>
              </a:rPr>
              <a:t> Server Attribute Module </a:t>
            </a:r>
            <a:r>
              <a:rPr lang="en-US" sz="2000" dirty="0" smtClean="0">
                <a:ea typeface="ＭＳ Ｐゴシック" pitchFamily="34" charset="-128"/>
              </a:rPr>
              <a:t>– manage server attributes</a:t>
            </a:r>
          </a:p>
          <a:p>
            <a:pPr lvl="1"/>
            <a:r>
              <a:rPr lang="en-US" sz="2000" i="1" dirty="0" smtClean="0">
                <a:ea typeface="ＭＳ Ｐゴシック" pitchFamily="34" charset="-128"/>
              </a:rPr>
              <a:t> Server Module </a:t>
            </a:r>
            <a:r>
              <a:rPr lang="en-US" sz="2000" dirty="0" smtClean="0">
                <a:ea typeface="ＭＳ Ｐゴシック" pitchFamily="34" charset="-128"/>
              </a:rPr>
              <a:t>– start, stop, restart CIS servers</a:t>
            </a:r>
          </a:p>
          <a:p>
            <a:pPr lvl="1"/>
            <a:r>
              <a:rPr lang="en-US" sz="2000" i="1" dirty="0" smtClean="0">
                <a:ea typeface="ＭＳ Ｐゴシック" pitchFamily="34" charset="-128"/>
              </a:rPr>
              <a:t> User Module </a:t>
            </a:r>
            <a:r>
              <a:rPr lang="en-US" sz="2000" dirty="0" smtClean="0">
                <a:ea typeface="ＭＳ Ｐゴシック" pitchFamily="34" charset="-128"/>
              </a:rPr>
              <a:t>– manage composite users</a:t>
            </a:r>
          </a:p>
          <a:p>
            <a:pPr lvl="1"/>
            <a:r>
              <a:rPr lang="en-US" sz="2000" i="1" dirty="0" smtClean="0">
                <a:ea typeface="ＭＳ Ｐゴシック" pitchFamily="34" charset="-128"/>
              </a:rPr>
              <a:t> Group Module </a:t>
            </a:r>
            <a:r>
              <a:rPr lang="en-US" sz="2000" dirty="0" smtClean="0">
                <a:ea typeface="ＭＳ Ｐゴシック" pitchFamily="34" charset="-128"/>
              </a:rPr>
              <a:t>– manage composite groups</a:t>
            </a:r>
          </a:p>
          <a:p>
            <a:r>
              <a:rPr lang="en-US" b="1" dirty="0" smtClean="0">
                <a:ea typeface="ＭＳ Ｐゴシック" pitchFamily="34" charset="-128"/>
              </a:rPr>
              <a:t>Resource Testing Modules</a:t>
            </a:r>
          </a:p>
          <a:p>
            <a:pPr lvl="1"/>
            <a:r>
              <a:rPr lang="en-US" sz="2400" i="1" dirty="0" smtClean="0">
                <a:ea typeface="ＭＳ Ｐゴシック" pitchFamily="34" charset="-128"/>
              </a:rPr>
              <a:t> </a:t>
            </a:r>
            <a:r>
              <a:rPr lang="en-US" i="1" dirty="0" smtClean="0">
                <a:ea typeface="ＭＳ Ｐゴシック" pitchFamily="34" charset="-128"/>
              </a:rPr>
              <a:t>Regression Test Module </a:t>
            </a:r>
            <a:r>
              <a:rPr lang="en-US" dirty="0" smtClean="0">
                <a:ea typeface="ＭＳ Ｐゴシック" pitchFamily="34" charset="-128"/>
              </a:rPr>
              <a:t>– Testing</a:t>
            </a:r>
          </a:p>
          <a:p>
            <a:pPr marL="969962" lvl="2" indent="-285750">
              <a:buFont typeface="Arial" panose="020B0604020202020204" pitchFamily="34" charset="0"/>
              <a:buChar char="•"/>
            </a:pPr>
            <a:r>
              <a:rPr lang="en-US" dirty="0" smtClean="0">
                <a:ea typeface="ＭＳ Ｐゴシック" pitchFamily="34" charset="-128"/>
              </a:rPr>
              <a:t>functional (smoke test)</a:t>
            </a:r>
          </a:p>
          <a:p>
            <a:pPr marL="969962" lvl="2" indent="-285750">
              <a:buFont typeface="Arial" panose="020B0604020202020204" pitchFamily="34" charset="0"/>
              <a:buChar char="•"/>
            </a:pPr>
            <a:r>
              <a:rPr lang="en-US" dirty="0" smtClean="0">
                <a:ea typeface="ＭＳ Ｐゴシック" pitchFamily="34" charset="-128"/>
              </a:rPr>
              <a:t>regression</a:t>
            </a:r>
          </a:p>
          <a:p>
            <a:pPr marL="969962" lvl="2" indent="-285750">
              <a:buFont typeface="Arial" panose="020B0604020202020204" pitchFamily="34" charset="0"/>
              <a:buChar char="•"/>
            </a:pPr>
            <a:r>
              <a:rPr lang="en-US" dirty="0" smtClean="0">
                <a:ea typeface="ＭＳ Ｐゴシック" pitchFamily="34" charset="-128"/>
              </a:rPr>
              <a:t>migration</a:t>
            </a:r>
          </a:p>
          <a:p>
            <a:pPr marL="969962" lvl="2" indent="-285750">
              <a:buFont typeface="Arial" panose="020B0604020202020204" pitchFamily="34" charset="0"/>
              <a:buChar char="•"/>
            </a:pPr>
            <a:r>
              <a:rPr lang="en-US" dirty="0" smtClean="0">
                <a:ea typeface="ＭＳ Ｐゴシック" pitchFamily="34" charset="-128"/>
              </a:rPr>
              <a:t>performance</a:t>
            </a:r>
          </a:p>
          <a:p>
            <a:pPr marL="969962" lvl="2" indent="-285750">
              <a:buFont typeface="Arial" panose="020B0604020202020204" pitchFamily="34" charset="0"/>
              <a:buChar char="•"/>
            </a:pPr>
            <a:r>
              <a:rPr lang="en-US" dirty="0" smtClean="0">
                <a:ea typeface="ＭＳ Ｐゴシック" pitchFamily="34" charset="-128"/>
              </a:rPr>
              <a:t>security</a:t>
            </a:r>
            <a:endParaRPr lang="en-US" dirty="0">
              <a:ea typeface="ＭＳ Ｐゴシック" pitchFamily="34" charset="-128"/>
            </a:endParaRPr>
          </a:p>
        </p:txBody>
      </p:sp>
    </p:spTree>
    <p:extLst>
      <p:ext uri="{BB962C8B-B14F-4D97-AF65-F5344CB8AC3E}">
        <p14:creationId xmlns:p14="http://schemas.microsoft.com/office/powerpoint/2010/main" val="360394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Best Practices</a:t>
            </a:r>
            <a:endParaRPr lang="en-US" sz="4800" dirty="0"/>
          </a:p>
        </p:txBody>
      </p:sp>
    </p:spTree>
    <p:extLst>
      <p:ext uri="{BB962C8B-B14F-4D97-AF65-F5344CB8AC3E}">
        <p14:creationId xmlns:p14="http://schemas.microsoft.com/office/powerpoint/2010/main" val="2121163154"/>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40524"/>
            <a:ext cx="1151566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sz="2800" dirty="0" smtClean="0"/>
              <a:t>Deployment Consistency</a:t>
            </a:r>
          </a:p>
          <a:p>
            <a:pPr lvl="1">
              <a:lnSpc>
                <a:spcPct val="80000"/>
              </a:lnSpc>
              <a:defRPr/>
            </a:pPr>
            <a:r>
              <a:rPr lang="en-US" sz="2400" dirty="0" smtClean="0"/>
              <a:t> Always make modification in Development and push to higher environments.</a:t>
            </a:r>
          </a:p>
          <a:p>
            <a:pPr lvl="2">
              <a:lnSpc>
                <a:spcPct val="80000"/>
              </a:lnSpc>
              <a:defRPr/>
            </a:pPr>
            <a:r>
              <a:rPr lang="en-US" sz="2000" b="1" dirty="0" smtClean="0">
                <a:solidFill>
                  <a:srgbClr val="FFFF00"/>
                </a:solidFill>
              </a:rPr>
              <a:t>The value of a </a:t>
            </a:r>
            <a:r>
              <a:rPr lang="en-US" sz="2000" b="1" dirty="0" err="1" smtClean="0">
                <a:solidFill>
                  <a:srgbClr val="FFFF00"/>
                </a:solidFill>
              </a:rPr>
              <a:t>PDTool</a:t>
            </a:r>
            <a:r>
              <a:rPr lang="en-US" sz="2000" b="1" dirty="0" smtClean="0">
                <a:solidFill>
                  <a:srgbClr val="FFFF00"/>
                </a:solidFill>
              </a:rPr>
              <a:t> deployment plans is to achieve </a:t>
            </a:r>
            <a:r>
              <a:rPr lang="en-US" sz="2000" b="1" u="sng" dirty="0" smtClean="0">
                <a:solidFill>
                  <a:srgbClr val="FFFF00"/>
                </a:solidFill>
              </a:rPr>
              <a:t>repeatability</a:t>
            </a:r>
            <a:r>
              <a:rPr lang="en-US" sz="2000" b="1" dirty="0" smtClean="0">
                <a:solidFill>
                  <a:srgbClr val="FFFF00"/>
                </a:solidFill>
              </a:rPr>
              <a:t> and </a:t>
            </a:r>
            <a:r>
              <a:rPr lang="en-US" sz="2000" b="1" u="sng" dirty="0" smtClean="0">
                <a:solidFill>
                  <a:srgbClr val="FFFF00"/>
                </a:solidFill>
              </a:rPr>
              <a:t>agility</a:t>
            </a:r>
            <a:r>
              <a:rPr lang="en-US" sz="2000" b="1" dirty="0" smtClean="0">
                <a:solidFill>
                  <a:srgbClr val="FFFF00"/>
                </a:solidFill>
              </a:rPr>
              <a:t>.</a:t>
            </a:r>
          </a:p>
          <a:p>
            <a:pPr lvl="2">
              <a:lnSpc>
                <a:spcPct val="80000"/>
              </a:lnSpc>
              <a:defRPr/>
            </a:pPr>
            <a:r>
              <a:rPr lang="en-US" sz="2000" dirty="0" smtClean="0"/>
              <a:t>Why do developers make changes in higher environments directly?</a:t>
            </a:r>
          </a:p>
          <a:p>
            <a:pPr lvl="3">
              <a:lnSpc>
                <a:spcPct val="80000"/>
              </a:lnSpc>
              <a:defRPr/>
            </a:pPr>
            <a:r>
              <a:rPr lang="en-US" sz="1800" dirty="0" smtClean="0">
                <a:solidFill>
                  <a:schemeClr val="accent5">
                    <a:lumMod val="60000"/>
                    <a:lumOff val="40000"/>
                  </a:schemeClr>
                </a:solidFill>
              </a:rPr>
              <a:t>“We don’t have enough time to make changes in development and push them!”</a:t>
            </a:r>
          </a:p>
          <a:p>
            <a:pPr lvl="3">
              <a:lnSpc>
                <a:spcPct val="80000"/>
              </a:lnSpc>
              <a:defRPr/>
            </a:pPr>
            <a:r>
              <a:rPr lang="en-US" sz="1800" dirty="0" smtClean="0"/>
              <a:t>This is a frowned upon practice because it leads to development server inconsistencies and downstream errors during the next deployment.</a:t>
            </a:r>
          </a:p>
          <a:p>
            <a:pPr lvl="3">
              <a:lnSpc>
                <a:spcPct val="80000"/>
              </a:lnSpc>
              <a:defRPr/>
            </a:pPr>
            <a:r>
              <a:rPr lang="en-US" sz="2000" dirty="0" smtClean="0"/>
              <a:t>Making </a:t>
            </a:r>
            <a:r>
              <a:rPr lang="en-US" sz="2000" dirty="0"/>
              <a:t>changes directly in higher environments also complicates life from a VCS perspective for check-in.</a:t>
            </a:r>
          </a:p>
          <a:p>
            <a:pPr lvl="3">
              <a:lnSpc>
                <a:spcPct val="80000"/>
              </a:lnSpc>
              <a:defRPr/>
            </a:pPr>
            <a:endParaRPr lang="en-US" sz="18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Best Practices – Deployment Consistency</a:t>
            </a:r>
          </a:p>
        </p:txBody>
      </p:sp>
      <p:sp>
        <p:nvSpPr>
          <p:cNvPr id="41" name="Rounded Rectangle 40"/>
          <p:cNvSpPr/>
          <p:nvPr/>
        </p:nvSpPr>
        <p:spPr>
          <a:xfrm>
            <a:off x="575035" y="4044099"/>
            <a:ext cx="11048214" cy="2542068"/>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grpSp>
        <p:nvGrpSpPr>
          <p:cNvPr id="6" name="Group 5"/>
          <p:cNvGrpSpPr/>
          <p:nvPr/>
        </p:nvGrpSpPr>
        <p:grpSpPr>
          <a:xfrm>
            <a:off x="1323025" y="4466819"/>
            <a:ext cx="1545015" cy="738901"/>
            <a:chOff x="3480223" y="2864069"/>
            <a:chExt cx="5182389" cy="2105863"/>
          </a:xfrm>
        </p:grpSpPr>
        <p:grpSp>
          <p:nvGrpSpPr>
            <p:cNvPr id="7" name="Group 27"/>
            <p:cNvGrpSpPr/>
            <p:nvPr/>
          </p:nvGrpSpPr>
          <p:grpSpPr>
            <a:xfrm>
              <a:off x="3832019" y="2864069"/>
              <a:ext cx="4373152" cy="2105863"/>
              <a:chOff x="8140700" y="1473196"/>
              <a:chExt cx="3497579" cy="659845"/>
            </a:xfrm>
          </p:grpSpPr>
          <p:sp>
            <p:nvSpPr>
              <p:cNvPr id="9" name="Rounded Rectangle 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DEV</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1" name="Group 10"/>
          <p:cNvGrpSpPr/>
          <p:nvPr/>
        </p:nvGrpSpPr>
        <p:grpSpPr>
          <a:xfrm>
            <a:off x="5376814" y="4466819"/>
            <a:ext cx="1545015" cy="738901"/>
            <a:chOff x="3480223" y="2864069"/>
            <a:chExt cx="5182389" cy="2105863"/>
          </a:xfrm>
        </p:grpSpPr>
        <p:grpSp>
          <p:nvGrpSpPr>
            <p:cNvPr id="12" name="Group 27"/>
            <p:cNvGrpSpPr/>
            <p:nvPr/>
          </p:nvGrpSpPr>
          <p:grpSpPr>
            <a:xfrm>
              <a:off x="3832019" y="2864069"/>
              <a:ext cx="4373152" cy="2105863"/>
              <a:chOff x="8140700" y="1473196"/>
              <a:chExt cx="3497579" cy="659845"/>
            </a:xfrm>
          </p:grpSpPr>
          <p:sp>
            <p:nvSpPr>
              <p:cNvPr id="14" name="Rounded Rectangle 1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5" name="Rounded Rectangle 1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3"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UAT</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6" name="Group 15"/>
          <p:cNvGrpSpPr/>
          <p:nvPr/>
        </p:nvGrpSpPr>
        <p:grpSpPr>
          <a:xfrm>
            <a:off x="7605139" y="4466819"/>
            <a:ext cx="1545015" cy="738901"/>
            <a:chOff x="3480223" y="2864069"/>
            <a:chExt cx="5182389" cy="2105863"/>
          </a:xfrm>
        </p:grpSpPr>
        <p:grpSp>
          <p:nvGrpSpPr>
            <p:cNvPr id="17" name="Group 27"/>
            <p:cNvGrpSpPr/>
            <p:nvPr/>
          </p:nvGrpSpPr>
          <p:grpSpPr>
            <a:xfrm>
              <a:off x="3832019" y="2864069"/>
              <a:ext cx="4373152" cy="2105863"/>
              <a:chOff x="8140700" y="1473196"/>
              <a:chExt cx="3497579" cy="659845"/>
            </a:xfrm>
          </p:grpSpPr>
          <p:sp>
            <p:nvSpPr>
              <p:cNvPr id="19" name="Rounded Rectangle 1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0" name="Rounded Rectangle 1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PRE-PROD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1" name="Group 20"/>
          <p:cNvGrpSpPr/>
          <p:nvPr/>
        </p:nvGrpSpPr>
        <p:grpSpPr>
          <a:xfrm>
            <a:off x="9803501" y="4466819"/>
            <a:ext cx="1545015" cy="738901"/>
            <a:chOff x="3480224" y="2864069"/>
            <a:chExt cx="5182389" cy="2105863"/>
          </a:xfrm>
        </p:grpSpPr>
        <p:grpSp>
          <p:nvGrpSpPr>
            <p:cNvPr id="22" name="Group 27"/>
            <p:cNvGrpSpPr/>
            <p:nvPr/>
          </p:nvGrpSpPr>
          <p:grpSpPr>
            <a:xfrm>
              <a:off x="3832019" y="2864069"/>
              <a:ext cx="4373152" cy="2105863"/>
              <a:chOff x="8140700" y="1473196"/>
              <a:chExt cx="3497579" cy="659845"/>
            </a:xfrm>
          </p:grpSpPr>
          <p:sp>
            <p:nvSpPr>
              <p:cNvPr id="24" name="Rounded Rectangle 2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5" name="Rounded Rectangle 2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3" name="TextBox 6"/>
            <p:cNvSpPr txBox="1">
              <a:spLocks noChangeArrowheads="1"/>
            </p:cNvSpPr>
            <p:nvPr/>
          </p:nvSpPr>
          <p:spPr bwMode="auto">
            <a:xfrm>
              <a:off x="3480224" y="31241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6" name="Group 25"/>
          <p:cNvGrpSpPr/>
          <p:nvPr/>
        </p:nvGrpSpPr>
        <p:grpSpPr>
          <a:xfrm>
            <a:off x="1369342" y="5654669"/>
            <a:ext cx="1564687" cy="803199"/>
            <a:chOff x="9034857" y="2878670"/>
            <a:chExt cx="1321494" cy="780158"/>
          </a:xfrm>
        </p:grpSpPr>
        <p:grpSp>
          <p:nvGrpSpPr>
            <p:cNvPr id="27" name="Group 31"/>
            <p:cNvGrpSpPr/>
            <p:nvPr/>
          </p:nvGrpSpPr>
          <p:grpSpPr>
            <a:xfrm>
              <a:off x="9034857" y="2878670"/>
              <a:ext cx="1239300" cy="780158"/>
              <a:chOff x="8140700" y="1473196"/>
              <a:chExt cx="3497579" cy="659845"/>
            </a:xfrm>
          </p:grpSpPr>
          <p:sp>
            <p:nvSpPr>
              <p:cNvPr id="29" name="Rounded Rectangle 28"/>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30" name="Rounded Rectangle 29"/>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8" name="TextBox 27"/>
            <p:cNvSpPr txBox="1"/>
            <p:nvPr/>
          </p:nvSpPr>
          <p:spPr>
            <a:xfrm>
              <a:off x="9093301" y="2953753"/>
              <a:ext cx="1263050" cy="508211"/>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VCS: </a:t>
              </a:r>
            </a:p>
            <a:p>
              <a:r>
                <a:rPr lang="en-US" sz="1400" dirty="0" smtClean="0">
                  <a:solidFill>
                    <a:srgbClr val="FFFFFF"/>
                  </a:solidFill>
                </a:rPr>
                <a:t>SVN, TFS, etc.</a:t>
              </a:r>
              <a:endParaRPr lang="en-US" sz="1400" dirty="0">
                <a:solidFill>
                  <a:srgbClr val="FFFFFF"/>
                </a:solidFill>
              </a:endParaRPr>
            </a:p>
          </p:txBody>
        </p:sp>
      </p:grpSp>
      <p:sp>
        <p:nvSpPr>
          <p:cNvPr id="36" name="TextBox 35"/>
          <p:cNvSpPr txBox="1"/>
          <p:nvPr/>
        </p:nvSpPr>
        <p:spPr>
          <a:xfrm>
            <a:off x="3321770" y="5708167"/>
            <a:ext cx="1316194" cy="738664"/>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400" dirty="0" err="1" smtClean="0">
                <a:solidFill>
                  <a:srgbClr val="000000"/>
                </a:solidFill>
              </a:rPr>
              <a:t>PDTool</a:t>
            </a:r>
            <a:r>
              <a:rPr lang="en-US" sz="1400" dirty="0" smtClean="0">
                <a:solidFill>
                  <a:srgbClr val="000000"/>
                </a:solidFill>
              </a:rPr>
              <a:t> Deployment Plan</a:t>
            </a:r>
            <a:endParaRPr lang="en-US" sz="1400" dirty="0">
              <a:solidFill>
                <a:srgbClr val="000000"/>
              </a:solidFill>
            </a:endParaRPr>
          </a:p>
        </p:txBody>
      </p:sp>
      <p:grpSp>
        <p:nvGrpSpPr>
          <p:cNvPr id="28673" name="Group 28672"/>
          <p:cNvGrpSpPr/>
          <p:nvPr/>
        </p:nvGrpSpPr>
        <p:grpSpPr>
          <a:xfrm>
            <a:off x="4888482" y="4841785"/>
            <a:ext cx="612743" cy="392826"/>
            <a:chOff x="5599585" y="5261843"/>
            <a:chExt cx="612743" cy="392826"/>
          </a:xfrm>
        </p:grpSpPr>
        <p:sp>
          <p:nvSpPr>
            <p:cNvPr id="3" name="Curved Right Arrow 2"/>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 name="Curved Left Arrow 3"/>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8672" name="TextBox 28671"/>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cxnSp>
        <p:nvCxnSpPr>
          <p:cNvPr id="28676" name="Straight Arrow Connector 28675"/>
          <p:cNvCxnSpPr>
            <a:endCxn id="29" idx="0"/>
          </p:cNvCxnSpPr>
          <p:nvPr/>
        </p:nvCxnSpPr>
        <p:spPr>
          <a:xfrm>
            <a:off x="2103026" y="5205720"/>
            <a:ext cx="0" cy="448949"/>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7120774" y="4841785"/>
            <a:ext cx="612743" cy="392826"/>
            <a:chOff x="5599585" y="5261843"/>
            <a:chExt cx="612743" cy="392826"/>
          </a:xfrm>
        </p:grpSpPr>
        <p:sp>
          <p:nvSpPr>
            <p:cNvPr id="71" name="Curved Right Arrow 70"/>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2" name="Curved Left Arrow 71"/>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3" name="TextBox 72"/>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83" name="Group 82"/>
          <p:cNvGrpSpPr/>
          <p:nvPr/>
        </p:nvGrpSpPr>
        <p:grpSpPr>
          <a:xfrm>
            <a:off x="9295638" y="4841785"/>
            <a:ext cx="612743" cy="392826"/>
            <a:chOff x="5599585" y="5261843"/>
            <a:chExt cx="612743" cy="392826"/>
          </a:xfrm>
        </p:grpSpPr>
        <p:sp>
          <p:nvSpPr>
            <p:cNvPr id="84" name="Curved Right Arrow 83"/>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5" name="Curved Left Arrow 84"/>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6" name="TextBox 85"/>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117" name="Group 116"/>
          <p:cNvGrpSpPr/>
          <p:nvPr/>
        </p:nvGrpSpPr>
        <p:grpSpPr>
          <a:xfrm>
            <a:off x="2079786" y="4466819"/>
            <a:ext cx="3468705" cy="344188"/>
            <a:chOff x="2079786" y="4466819"/>
            <a:chExt cx="3468705" cy="344188"/>
          </a:xfrm>
        </p:grpSpPr>
        <p:sp>
          <p:nvSpPr>
            <p:cNvPr id="64" name="TextBox 63"/>
            <p:cNvSpPr txBox="1"/>
            <p:nvPr/>
          </p:nvSpPr>
          <p:spPr>
            <a:xfrm>
              <a:off x="493574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7" name="Elbow Connector 106"/>
            <p:cNvCxnSpPr>
              <a:stCxn id="64" idx="0"/>
              <a:endCxn id="9" idx="0"/>
            </p:cNvCxnSpPr>
            <p:nvPr/>
          </p:nvCxnSpPr>
          <p:spPr>
            <a:xfrm rot="16200000" flipV="1">
              <a:off x="3627359" y="2919246"/>
              <a:ext cx="67189" cy="3162335"/>
            </a:xfrm>
            <a:prstGeom prst="bentConnector3">
              <a:avLst>
                <a:gd name="adj1" fmla="val 257840"/>
              </a:avLst>
            </a:prstGeom>
            <a:ln>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274417" y="5136647"/>
            <a:ext cx="2406669" cy="949563"/>
            <a:chOff x="3274417" y="5136647"/>
            <a:chExt cx="2406669" cy="949563"/>
          </a:xfrm>
        </p:grpSpPr>
        <p:sp>
          <p:nvSpPr>
            <p:cNvPr id="87" name="TextBox 86"/>
            <p:cNvSpPr txBox="1"/>
            <p:nvPr/>
          </p:nvSpPr>
          <p:spPr>
            <a:xfrm>
              <a:off x="4785689" y="5136647"/>
              <a:ext cx="895397"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58" name="Elbow Connector 57"/>
            <p:cNvCxnSpPr>
              <a:stCxn id="87" idx="2"/>
              <a:endCxn id="122" idx="2"/>
            </p:cNvCxnSpPr>
            <p:nvPr/>
          </p:nvCxnSpPr>
          <p:spPr>
            <a:xfrm rot="5400000">
              <a:off x="3917620" y="4770442"/>
              <a:ext cx="672565" cy="1958972"/>
            </a:xfrm>
            <a:prstGeom prst="bentConnector4">
              <a:avLst>
                <a:gd name="adj1" fmla="val 9393"/>
                <a:gd name="adj2" fmla="val 117925"/>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75" name="Flowchart: Connector 74"/>
          <p:cNvSpPr/>
          <p:nvPr/>
        </p:nvSpPr>
        <p:spPr>
          <a:xfrm>
            <a:off x="3271973" y="5745572"/>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2" name="Flowchart: Connector 121"/>
          <p:cNvSpPr/>
          <p:nvPr/>
        </p:nvSpPr>
        <p:spPr>
          <a:xfrm>
            <a:off x="3274416" y="6030181"/>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3" name="Flowchart: Connector 122"/>
          <p:cNvSpPr/>
          <p:nvPr/>
        </p:nvSpPr>
        <p:spPr>
          <a:xfrm>
            <a:off x="3260791" y="6272229"/>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137" name="Group 136"/>
          <p:cNvGrpSpPr/>
          <p:nvPr/>
        </p:nvGrpSpPr>
        <p:grpSpPr>
          <a:xfrm>
            <a:off x="2079786" y="4466819"/>
            <a:ext cx="5706924" cy="344188"/>
            <a:chOff x="2079786" y="4466819"/>
            <a:chExt cx="5706924" cy="344188"/>
          </a:xfrm>
        </p:grpSpPr>
        <p:sp>
          <p:nvSpPr>
            <p:cNvPr id="69" name="TextBox 68"/>
            <p:cNvSpPr txBox="1"/>
            <p:nvPr/>
          </p:nvSpPr>
          <p:spPr>
            <a:xfrm>
              <a:off x="7173967"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3" name="Elbow Connector 102"/>
            <p:cNvCxnSpPr>
              <a:stCxn id="69" idx="0"/>
              <a:endCxn id="9" idx="0"/>
            </p:cNvCxnSpPr>
            <p:nvPr/>
          </p:nvCxnSpPr>
          <p:spPr>
            <a:xfrm rot="16200000" flipV="1">
              <a:off x="4746468" y="1800137"/>
              <a:ext cx="67189" cy="5400554"/>
            </a:xfrm>
            <a:prstGeom prst="bentConnector3">
              <a:avLst>
                <a:gd name="adj1" fmla="val 440234"/>
              </a:avLst>
            </a:prstGeom>
            <a:ln>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3260792" y="5136647"/>
            <a:ext cx="4686003" cy="1191611"/>
            <a:chOff x="3260792" y="5136647"/>
            <a:chExt cx="4686003" cy="1191611"/>
          </a:xfrm>
        </p:grpSpPr>
        <p:sp>
          <p:nvSpPr>
            <p:cNvPr id="88" name="TextBox 87"/>
            <p:cNvSpPr txBox="1"/>
            <p:nvPr/>
          </p:nvSpPr>
          <p:spPr>
            <a:xfrm>
              <a:off x="7010286" y="5136647"/>
              <a:ext cx="9365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38" name="Elbow Connector 137"/>
            <p:cNvCxnSpPr>
              <a:stCxn id="88" idx="2"/>
              <a:endCxn id="123" idx="2"/>
            </p:cNvCxnSpPr>
            <p:nvPr/>
          </p:nvCxnSpPr>
          <p:spPr>
            <a:xfrm rot="5400000">
              <a:off x="4912360" y="3762077"/>
              <a:ext cx="914613" cy="4217750"/>
            </a:xfrm>
            <a:prstGeom prst="bentConnector4">
              <a:avLst>
                <a:gd name="adj1" fmla="val 17047"/>
                <a:gd name="adj2" fmla="val 105420"/>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1533377" y="5266014"/>
            <a:ext cx="612743" cy="430887"/>
            <a:chOff x="5599585" y="5271270"/>
            <a:chExt cx="612743" cy="430887"/>
          </a:xfrm>
        </p:grpSpPr>
        <p:sp>
          <p:nvSpPr>
            <p:cNvPr id="155" name="Curved Right Arrow 154"/>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6" name="Curved Left Arrow 155"/>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7" name="TextBox 156"/>
            <p:cNvSpPr txBox="1"/>
            <p:nvPr/>
          </p:nvSpPr>
          <p:spPr>
            <a:xfrm>
              <a:off x="5599585" y="5271270"/>
              <a:ext cx="612743" cy="430887"/>
            </a:xfrm>
            <a:prstGeom prst="rect">
              <a:avLst/>
            </a:prstGeom>
            <a:noFill/>
          </p:spPr>
          <p:txBody>
            <a:bodyPr wrap="square" rtlCol="0">
              <a:spAutoFit/>
            </a:bodyPr>
            <a:lstStyle/>
            <a:p>
              <a:pPr algn="ctr"/>
              <a:r>
                <a:rPr lang="en-US" sz="1100" dirty="0" smtClean="0">
                  <a:solidFill>
                    <a:schemeClr val="accent6">
                      <a:lumMod val="60000"/>
                      <a:lumOff val="40000"/>
                    </a:schemeClr>
                  </a:solidFill>
                </a:rPr>
                <a:t>Check in</a:t>
              </a:r>
              <a:endParaRPr lang="en-US" sz="1100" dirty="0">
                <a:solidFill>
                  <a:schemeClr val="accent6">
                    <a:lumMod val="60000"/>
                    <a:lumOff val="40000"/>
                  </a:schemeClr>
                </a:solidFill>
              </a:endParaRPr>
            </a:p>
          </p:txBody>
        </p:sp>
      </p:grpSp>
      <p:grpSp>
        <p:nvGrpSpPr>
          <p:cNvPr id="127" name="Group 126"/>
          <p:cNvGrpSpPr/>
          <p:nvPr/>
        </p:nvGrpSpPr>
        <p:grpSpPr>
          <a:xfrm>
            <a:off x="2825527" y="5205720"/>
            <a:ext cx="3308047" cy="796038"/>
            <a:chOff x="2825527" y="5205720"/>
            <a:chExt cx="3308047" cy="796038"/>
          </a:xfrm>
        </p:grpSpPr>
        <p:grpSp>
          <p:nvGrpSpPr>
            <p:cNvPr id="119" name="Group 118"/>
            <p:cNvGrpSpPr/>
            <p:nvPr/>
          </p:nvGrpSpPr>
          <p:grpSpPr>
            <a:xfrm>
              <a:off x="2825527" y="5205720"/>
              <a:ext cx="3308047" cy="589284"/>
              <a:chOff x="2825527" y="5205720"/>
              <a:chExt cx="3308047" cy="589284"/>
            </a:xfrm>
          </p:grpSpPr>
          <p:cxnSp>
            <p:nvCxnSpPr>
              <p:cNvPr id="28683" name="Straight Arrow Connector 28682"/>
              <p:cNvCxnSpPr>
                <a:endCxn id="75" idx="1"/>
              </p:cNvCxnSpPr>
              <p:nvPr/>
            </p:nvCxnSpPr>
            <p:spPr>
              <a:xfrm>
                <a:off x="2825527" y="5761983"/>
                <a:ext cx="461031" cy="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686" name="Elbow Connector 28685"/>
              <p:cNvCxnSpPr>
                <a:endCxn id="14" idx="2"/>
              </p:cNvCxnSpPr>
              <p:nvPr/>
            </p:nvCxnSpPr>
            <p:spPr>
              <a:xfrm flipV="1">
                <a:off x="4629009" y="5205720"/>
                <a:ext cx="1504565" cy="589284"/>
              </a:xfrm>
              <a:prstGeom prst="bentConnector2">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4596893" y="574014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8" name="Group 127"/>
          <p:cNvGrpSpPr/>
          <p:nvPr/>
        </p:nvGrpSpPr>
        <p:grpSpPr>
          <a:xfrm>
            <a:off x="2836709" y="5205720"/>
            <a:ext cx="5525190" cy="1089268"/>
            <a:chOff x="2836709" y="5205720"/>
            <a:chExt cx="5525190" cy="1089268"/>
          </a:xfrm>
        </p:grpSpPr>
        <p:grpSp>
          <p:nvGrpSpPr>
            <p:cNvPr id="120" name="Group 119"/>
            <p:cNvGrpSpPr/>
            <p:nvPr/>
          </p:nvGrpSpPr>
          <p:grpSpPr>
            <a:xfrm>
              <a:off x="2836709" y="5205720"/>
              <a:ext cx="5525190" cy="880491"/>
              <a:chOff x="2836709" y="5205720"/>
              <a:chExt cx="5525190" cy="880491"/>
            </a:xfrm>
          </p:grpSpPr>
          <p:cxnSp>
            <p:nvCxnSpPr>
              <p:cNvPr id="74" name="Elbow Connector 73"/>
              <p:cNvCxnSpPr>
                <a:endCxn id="19" idx="2"/>
              </p:cNvCxnSpPr>
              <p:nvPr/>
            </p:nvCxnSpPr>
            <p:spPr>
              <a:xfrm flipV="1">
                <a:off x="4653711" y="5205720"/>
                <a:ext cx="3708188" cy="880491"/>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122" idx="2"/>
              </p:cNvCxnSpPr>
              <p:nvPr/>
            </p:nvCxnSpPr>
            <p:spPr>
              <a:xfrm>
                <a:off x="2836709" y="6077499"/>
                <a:ext cx="437707" cy="87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167" name="TextBox 166"/>
            <p:cNvSpPr txBox="1"/>
            <p:nvPr/>
          </p:nvSpPr>
          <p:spPr>
            <a:xfrm>
              <a:off x="4596893" y="603337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9" name="Group 128"/>
          <p:cNvGrpSpPr/>
          <p:nvPr/>
        </p:nvGrpSpPr>
        <p:grpSpPr>
          <a:xfrm>
            <a:off x="2825527" y="5205720"/>
            <a:ext cx="7734734" cy="1344751"/>
            <a:chOff x="2825527" y="5205720"/>
            <a:chExt cx="7734734" cy="1344751"/>
          </a:xfrm>
        </p:grpSpPr>
        <p:grpSp>
          <p:nvGrpSpPr>
            <p:cNvPr id="124" name="Group 123"/>
            <p:cNvGrpSpPr/>
            <p:nvPr/>
          </p:nvGrpSpPr>
          <p:grpSpPr>
            <a:xfrm>
              <a:off x="2825527" y="5205720"/>
              <a:ext cx="7734734" cy="1122540"/>
              <a:chOff x="2825527" y="5205720"/>
              <a:chExt cx="7734734" cy="1122540"/>
            </a:xfrm>
          </p:grpSpPr>
          <p:cxnSp>
            <p:nvCxnSpPr>
              <p:cNvPr id="76" name="Elbow Connector 75"/>
              <p:cNvCxnSpPr>
                <a:endCxn id="24" idx="2"/>
              </p:cNvCxnSpPr>
              <p:nvPr/>
            </p:nvCxnSpPr>
            <p:spPr>
              <a:xfrm flipV="1">
                <a:off x="4629009" y="5205720"/>
                <a:ext cx="5931252" cy="112254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123" idx="2"/>
              </p:cNvCxnSpPr>
              <p:nvPr/>
            </p:nvCxnSpPr>
            <p:spPr>
              <a:xfrm>
                <a:off x="2825527" y="6328258"/>
                <a:ext cx="4352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4596893" y="6288861"/>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35" name="Group 134"/>
          <p:cNvGrpSpPr/>
          <p:nvPr/>
        </p:nvGrpSpPr>
        <p:grpSpPr>
          <a:xfrm>
            <a:off x="2079786" y="4466819"/>
            <a:ext cx="7828595" cy="344188"/>
            <a:chOff x="2079786" y="4466819"/>
            <a:chExt cx="7828595" cy="344188"/>
          </a:xfrm>
        </p:grpSpPr>
        <p:cxnSp>
          <p:nvCxnSpPr>
            <p:cNvPr id="39" name="Elbow Connector 38"/>
            <p:cNvCxnSpPr>
              <a:stCxn id="100" idx="0"/>
              <a:endCxn id="9" idx="0"/>
            </p:cNvCxnSpPr>
            <p:nvPr/>
          </p:nvCxnSpPr>
          <p:spPr>
            <a:xfrm rot="16200000" flipV="1">
              <a:off x="5807304" y="739301"/>
              <a:ext cx="67189" cy="7522225"/>
            </a:xfrm>
            <a:prstGeom prst="bentConnector3">
              <a:avLst>
                <a:gd name="adj1" fmla="val 622627"/>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9563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grpSp>
      <p:grpSp>
        <p:nvGrpSpPr>
          <p:cNvPr id="136" name="Group 135"/>
          <p:cNvGrpSpPr/>
          <p:nvPr/>
        </p:nvGrpSpPr>
        <p:grpSpPr>
          <a:xfrm>
            <a:off x="9178251" y="5136647"/>
            <a:ext cx="1382009" cy="528942"/>
            <a:chOff x="9178251" y="5136647"/>
            <a:chExt cx="1382009" cy="528942"/>
          </a:xfrm>
        </p:grpSpPr>
        <p:sp>
          <p:nvSpPr>
            <p:cNvPr id="89" name="TextBox 88"/>
            <p:cNvSpPr txBox="1"/>
            <p:nvPr/>
          </p:nvSpPr>
          <p:spPr>
            <a:xfrm>
              <a:off x="9178251" y="5136647"/>
              <a:ext cx="9367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44" name="Elbow Connector 143"/>
            <p:cNvCxnSpPr>
              <a:stCxn id="89" idx="2"/>
              <a:endCxn id="172" idx="2"/>
            </p:cNvCxnSpPr>
            <p:nvPr/>
          </p:nvCxnSpPr>
          <p:spPr>
            <a:xfrm rot="16200000" flipH="1">
              <a:off x="9794929" y="5265322"/>
              <a:ext cx="251943" cy="548589"/>
            </a:xfrm>
            <a:prstGeom prst="bentConnector3">
              <a:avLst>
                <a:gd name="adj1" fmla="val 19073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9830129" y="5403979"/>
              <a:ext cx="730131"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Done</a:t>
              </a:r>
              <a:endParaRPr lang="en-US" sz="1100" dirty="0">
                <a:solidFill>
                  <a:schemeClr val="accent6">
                    <a:lumMod val="60000"/>
                    <a:lumOff val="40000"/>
                  </a:schemeClr>
                </a:solidFill>
              </a:endParaRPr>
            </a:p>
          </p:txBody>
        </p:sp>
        <p:cxnSp>
          <p:nvCxnSpPr>
            <p:cNvPr id="132" name="Straight Arrow Connector 131"/>
            <p:cNvCxnSpPr>
              <a:stCxn id="172" idx="0"/>
            </p:cNvCxnSpPr>
            <p:nvPr/>
          </p:nvCxnSpPr>
          <p:spPr>
            <a:xfrm flipH="1" flipV="1">
              <a:off x="10195194" y="5205721"/>
              <a:ext cx="1" cy="198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2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wipe(up)">
                                      <p:cBhvr>
                                        <p:cTn id="7" dur="500"/>
                                        <p:tgtEl>
                                          <p:spTgt spid="28676"/>
                                        </p:tgtEl>
                                      </p:cBhvr>
                                    </p:animEffect>
                                  </p:childTnLst>
                                </p:cTn>
                              </p:par>
                              <p:par>
                                <p:cTn id="8" presetID="31"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 calcmode="lin" valueType="num">
                                      <p:cBhvr>
                                        <p:cTn id="10" dur="1000" fill="hold"/>
                                        <p:tgtEl>
                                          <p:spTgt spid="154"/>
                                        </p:tgtEl>
                                        <p:attrNameLst>
                                          <p:attrName>ppt_w</p:attrName>
                                        </p:attrNameLst>
                                      </p:cBhvr>
                                      <p:tavLst>
                                        <p:tav tm="0">
                                          <p:val>
                                            <p:fltVal val="0"/>
                                          </p:val>
                                        </p:tav>
                                        <p:tav tm="100000">
                                          <p:val>
                                            <p:strVal val="#ppt_w"/>
                                          </p:val>
                                        </p:tav>
                                      </p:tavLst>
                                    </p:anim>
                                    <p:anim calcmode="lin" valueType="num">
                                      <p:cBhvr>
                                        <p:cTn id="11" dur="1000" fill="hold"/>
                                        <p:tgtEl>
                                          <p:spTgt spid="154"/>
                                        </p:tgtEl>
                                        <p:attrNameLst>
                                          <p:attrName>ppt_h</p:attrName>
                                        </p:attrNameLst>
                                      </p:cBhvr>
                                      <p:tavLst>
                                        <p:tav tm="0">
                                          <p:val>
                                            <p:fltVal val="0"/>
                                          </p:val>
                                        </p:tav>
                                        <p:tav tm="100000">
                                          <p:val>
                                            <p:strVal val="#ppt_h"/>
                                          </p:val>
                                        </p:tav>
                                      </p:tavLst>
                                    </p:anim>
                                    <p:anim calcmode="lin" valueType="num">
                                      <p:cBhvr>
                                        <p:cTn id="12" dur="1000" fill="hold"/>
                                        <p:tgtEl>
                                          <p:spTgt spid="154"/>
                                        </p:tgtEl>
                                        <p:attrNameLst>
                                          <p:attrName>style.rotation</p:attrName>
                                        </p:attrNameLst>
                                      </p:cBhvr>
                                      <p:tavLst>
                                        <p:tav tm="0">
                                          <p:val>
                                            <p:fltVal val="90"/>
                                          </p:val>
                                        </p:tav>
                                        <p:tav tm="100000">
                                          <p:val>
                                            <p:fltVal val="0"/>
                                          </p:val>
                                        </p:tav>
                                      </p:tavLst>
                                    </p:anim>
                                    <p:animEffect transition="in" filter="fade">
                                      <p:cBhvr>
                                        <p:cTn id="13" dur="10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wipe(left)">
                                      <p:cBhvr>
                                        <p:cTn id="18" dur="500"/>
                                        <p:tgtEl>
                                          <p:spTgt spid="127"/>
                                        </p:tgtEl>
                                      </p:cBhvr>
                                    </p:animEffect>
                                  </p:childTnLst>
                                </p:cTn>
                              </p:par>
                            </p:childTnLst>
                          </p:cTn>
                        </p:par>
                        <p:par>
                          <p:cTn id="19" fill="hold">
                            <p:stCondLst>
                              <p:cond delay="500"/>
                            </p:stCondLst>
                            <p:childTnLst>
                              <p:par>
                                <p:cTn id="20" presetID="31" presetClass="entr" presetSubtype="0" fill="hold" nodeType="afterEffect">
                                  <p:stCondLst>
                                    <p:cond delay="0"/>
                                  </p:stCondLst>
                                  <p:childTnLst>
                                    <p:set>
                                      <p:cBhvr>
                                        <p:cTn id="21" dur="1" fill="hold">
                                          <p:stCondLst>
                                            <p:cond delay="0"/>
                                          </p:stCondLst>
                                        </p:cTn>
                                        <p:tgtEl>
                                          <p:spTgt spid="28673"/>
                                        </p:tgtEl>
                                        <p:attrNameLst>
                                          <p:attrName>style.visibility</p:attrName>
                                        </p:attrNameLst>
                                      </p:cBhvr>
                                      <p:to>
                                        <p:strVal val="visible"/>
                                      </p:to>
                                    </p:set>
                                    <p:anim calcmode="lin" valueType="num">
                                      <p:cBhvr>
                                        <p:cTn id="22" dur="1000" fill="hold"/>
                                        <p:tgtEl>
                                          <p:spTgt spid="28673"/>
                                        </p:tgtEl>
                                        <p:attrNameLst>
                                          <p:attrName>ppt_w</p:attrName>
                                        </p:attrNameLst>
                                      </p:cBhvr>
                                      <p:tavLst>
                                        <p:tav tm="0">
                                          <p:val>
                                            <p:fltVal val="0"/>
                                          </p:val>
                                        </p:tav>
                                        <p:tav tm="100000">
                                          <p:val>
                                            <p:strVal val="#ppt_w"/>
                                          </p:val>
                                        </p:tav>
                                      </p:tavLst>
                                    </p:anim>
                                    <p:anim calcmode="lin" valueType="num">
                                      <p:cBhvr>
                                        <p:cTn id="23" dur="1000" fill="hold"/>
                                        <p:tgtEl>
                                          <p:spTgt spid="28673"/>
                                        </p:tgtEl>
                                        <p:attrNameLst>
                                          <p:attrName>ppt_h</p:attrName>
                                        </p:attrNameLst>
                                      </p:cBhvr>
                                      <p:tavLst>
                                        <p:tav tm="0">
                                          <p:val>
                                            <p:fltVal val="0"/>
                                          </p:val>
                                        </p:tav>
                                        <p:tav tm="100000">
                                          <p:val>
                                            <p:strVal val="#ppt_h"/>
                                          </p:val>
                                        </p:tav>
                                      </p:tavLst>
                                    </p:anim>
                                    <p:anim calcmode="lin" valueType="num">
                                      <p:cBhvr>
                                        <p:cTn id="24" dur="1000" fill="hold"/>
                                        <p:tgtEl>
                                          <p:spTgt spid="28673"/>
                                        </p:tgtEl>
                                        <p:attrNameLst>
                                          <p:attrName>style.rotation</p:attrName>
                                        </p:attrNameLst>
                                      </p:cBhvr>
                                      <p:tavLst>
                                        <p:tav tm="0">
                                          <p:val>
                                            <p:fltVal val="90"/>
                                          </p:val>
                                        </p:tav>
                                        <p:tav tm="100000">
                                          <p:val>
                                            <p:fltVal val="0"/>
                                          </p:val>
                                        </p:tav>
                                      </p:tavLst>
                                    </p:anim>
                                    <p:animEffect transition="in" filter="fade">
                                      <p:cBhvr>
                                        <p:cTn id="25" dur="1000"/>
                                        <p:tgtEl>
                                          <p:spTgt spid="286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right)">
                                      <p:cBhvr>
                                        <p:cTn id="30" dur="500"/>
                                        <p:tgtEl>
                                          <p:spTgt spid="11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wipe(up)">
                                      <p:cBhvr>
                                        <p:cTn id="34" dur="500"/>
                                        <p:tgtEl>
                                          <p:spTgt spid="1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left)">
                                      <p:cBhvr>
                                        <p:cTn id="39" dur="500"/>
                                        <p:tgtEl>
                                          <p:spTgt spid="128"/>
                                        </p:tgtEl>
                                      </p:cBhvr>
                                    </p:animEffect>
                                  </p:childTnLst>
                                </p:cTn>
                              </p:par>
                            </p:childTnLst>
                          </p:cTn>
                        </p:par>
                        <p:par>
                          <p:cTn id="40" fill="hold">
                            <p:stCondLst>
                              <p:cond delay="500"/>
                            </p:stCondLst>
                            <p:childTnLst>
                              <p:par>
                                <p:cTn id="41" presetID="31"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1000" fill="hold"/>
                                        <p:tgtEl>
                                          <p:spTgt spid="70"/>
                                        </p:tgtEl>
                                        <p:attrNameLst>
                                          <p:attrName>ppt_w</p:attrName>
                                        </p:attrNameLst>
                                      </p:cBhvr>
                                      <p:tavLst>
                                        <p:tav tm="0">
                                          <p:val>
                                            <p:fltVal val="0"/>
                                          </p:val>
                                        </p:tav>
                                        <p:tav tm="100000">
                                          <p:val>
                                            <p:strVal val="#ppt_w"/>
                                          </p:val>
                                        </p:tav>
                                      </p:tavLst>
                                    </p:anim>
                                    <p:anim calcmode="lin" valueType="num">
                                      <p:cBhvr>
                                        <p:cTn id="44" dur="1000" fill="hold"/>
                                        <p:tgtEl>
                                          <p:spTgt spid="70"/>
                                        </p:tgtEl>
                                        <p:attrNameLst>
                                          <p:attrName>ppt_h</p:attrName>
                                        </p:attrNameLst>
                                      </p:cBhvr>
                                      <p:tavLst>
                                        <p:tav tm="0">
                                          <p:val>
                                            <p:fltVal val="0"/>
                                          </p:val>
                                        </p:tav>
                                        <p:tav tm="100000">
                                          <p:val>
                                            <p:strVal val="#ppt_h"/>
                                          </p:val>
                                        </p:tav>
                                      </p:tavLst>
                                    </p:anim>
                                    <p:anim calcmode="lin" valueType="num">
                                      <p:cBhvr>
                                        <p:cTn id="45" dur="1000" fill="hold"/>
                                        <p:tgtEl>
                                          <p:spTgt spid="70"/>
                                        </p:tgtEl>
                                        <p:attrNameLst>
                                          <p:attrName>style.rotation</p:attrName>
                                        </p:attrNameLst>
                                      </p:cBhvr>
                                      <p:tavLst>
                                        <p:tav tm="0">
                                          <p:val>
                                            <p:fltVal val="90"/>
                                          </p:val>
                                        </p:tav>
                                        <p:tav tm="100000">
                                          <p:val>
                                            <p:fltVal val="0"/>
                                          </p:val>
                                        </p:tav>
                                      </p:tavLst>
                                    </p:anim>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wipe(right)">
                                      <p:cBhvr>
                                        <p:cTn id="51" dur="500"/>
                                        <p:tgtEl>
                                          <p:spTgt spid="13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39"/>
                                        </p:tgtEl>
                                        <p:attrNameLst>
                                          <p:attrName>style.visibility</p:attrName>
                                        </p:attrNameLst>
                                      </p:cBhvr>
                                      <p:to>
                                        <p:strVal val="visible"/>
                                      </p:to>
                                    </p:set>
                                    <p:animEffect transition="in" filter="wipe(right)">
                                      <p:cBhvr>
                                        <p:cTn id="55" dur="500"/>
                                        <p:tgtEl>
                                          <p:spTgt spid="1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wipe(left)">
                                      <p:cBhvr>
                                        <p:cTn id="60" dur="500"/>
                                        <p:tgtEl>
                                          <p:spTgt spid="129"/>
                                        </p:tgtEl>
                                      </p:cBhvr>
                                    </p:animEffec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 calcmode="lin" valueType="num">
                                      <p:cBhvr>
                                        <p:cTn id="64" dur="1000" fill="hold"/>
                                        <p:tgtEl>
                                          <p:spTgt spid="83"/>
                                        </p:tgtEl>
                                        <p:attrNameLst>
                                          <p:attrName>ppt_w</p:attrName>
                                        </p:attrNameLst>
                                      </p:cBhvr>
                                      <p:tavLst>
                                        <p:tav tm="0">
                                          <p:val>
                                            <p:fltVal val="0"/>
                                          </p:val>
                                        </p:tav>
                                        <p:tav tm="100000">
                                          <p:val>
                                            <p:strVal val="#ppt_w"/>
                                          </p:val>
                                        </p:tav>
                                      </p:tavLst>
                                    </p:anim>
                                    <p:anim calcmode="lin" valueType="num">
                                      <p:cBhvr>
                                        <p:cTn id="65" dur="1000" fill="hold"/>
                                        <p:tgtEl>
                                          <p:spTgt spid="83"/>
                                        </p:tgtEl>
                                        <p:attrNameLst>
                                          <p:attrName>ppt_h</p:attrName>
                                        </p:attrNameLst>
                                      </p:cBhvr>
                                      <p:tavLst>
                                        <p:tav tm="0">
                                          <p:val>
                                            <p:fltVal val="0"/>
                                          </p:val>
                                        </p:tav>
                                        <p:tav tm="100000">
                                          <p:val>
                                            <p:strVal val="#ppt_h"/>
                                          </p:val>
                                        </p:tav>
                                      </p:tavLst>
                                    </p:anim>
                                    <p:anim calcmode="lin" valueType="num">
                                      <p:cBhvr>
                                        <p:cTn id="66" dur="1000" fill="hold"/>
                                        <p:tgtEl>
                                          <p:spTgt spid="83"/>
                                        </p:tgtEl>
                                        <p:attrNameLst>
                                          <p:attrName>style.rotation</p:attrName>
                                        </p:attrNameLst>
                                      </p:cBhvr>
                                      <p:tavLst>
                                        <p:tav tm="0">
                                          <p:val>
                                            <p:fltVal val="90"/>
                                          </p:val>
                                        </p:tav>
                                        <p:tav tm="100000">
                                          <p:val>
                                            <p:fltVal val="0"/>
                                          </p:val>
                                        </p:tav>
                                      </p:tavLst>
                                    </p:anim>
                                    <p:animEffect transition="in" filter="fade">
                                      <p:cBhvr>
                                        <p:cTn id="67" dur="10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right)">
                                      <p:cBhvr>
                                        <p:cTn id="72" dur="500"/>
                                        <p:tgtEl>
                                          <p:spTgt spid="135"/>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left)">
                                      <p:cBhvr>
                                        <p:cTn id="7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26177</TotalTime>
  <Words>4013</Words>
  <Application>Microsoft Office PowerPoint</Application>
  <PresentationFormat>Custom</PresentationFormat>
  <Paragraphs>458</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10_Cisco Arial 16x9 template_dark</vt:lpstr>
      <vt:lpstr>11_Cisco Arial 16x9 template_dark</vt:lpstr>
      <vt:lpstr>Agenda Cisco Data Virtualization PDTool Training Deployment</vt:lpstr>
      <vt:lpstr>Topics</vt:lpstr>
      <vt:lpstr>PDTool Basic Information</vt:lpstr>
      <vt:lpstr>PDTool: Problem Definition</vt:lpstr>
      <vt:lpstr>PDTool: Design Philosophy</vt:lpstr>
      <vt:lpstr>PDTool: Distribution Folders</vt:lpstr>
      <vt:lpstr>PDTool:  Functional Modules</vt:lpstr>
      <vt:lpstr>PDTool Best Practices</vt:lpstr>
      <vt:lpstr>Best Practices – Deployment Consistency</vt:lpstr>
      <vt:lpstr>Best Practices – Folders and Privileges</vt:lpstr>
      <vt:lpstr>Best Practices – Deployment Development Steps</vt:lpstr>
      <vt:lpstr>Best Practices – Deployment Strategies</vt:lpstr>
      <vt:lpstr>Typical Deployment Scenario</vt:lpstr>
      <vt:lpstr>Typical Deployment Scenario</vt:lpstr>
      <vt:lpstr>Typical Deployment Scenario Deep Dive</vt:lpstr>
      <vt:lpstr>Command-Line Execution</vt:lpstr>
      <vt:lpstr>PD Tool Command Line Execution</vt:lpstr>
      <vt:lpstr>PD Tool Command Line Anatomy</vt:lpstr>
      <vt:lpstr>CIS Connections – Servers.xml</vt:lpstr>
      <vt:lpstr>Module Configuration – Module.xml</vt:lpstr>
      <vt:lpstr>PDTool: Logs</vt:lpstr>
      <vt:lpstr>PDTool Advanced</vt:lpstr>
      <vt:lpstr>Deployment  Architecture</vt:lpstr>
      <vt:lpstr>Advanced – Dynamic Deployment Strategy</vt:lpstr>
      <vt:lpstr>Advanced – Dynamic Deployment Strategy (cont.)</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614</cp:revision>
  <cp:lastPrinted>2013-12-10T15:12:31Z</cp:lastPrinted>
  <dcterms:created xsi:type="dcterms:W3CDTF">2013-06-13T22:12:01Z</dcterms:created>
  <dcterms:modified xsi:type="dcterms:W3CDTF">2014-07-22T13:48:42Z</dcterms:modified>
</cp:coreProperties>
</file>